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334" r:id="rId18"/>
    <p:sldId id="276" r:id="rId19"/>
    <p:sldId id="303" r:id="rId20"/>
    <p:sldId id="293" r:id="rId21"/>
    <p:sldId id="277"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5" d="100"/>
          <a:sy n="55" d="100"/>
        </p:scale>
        <p:origin x="144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15591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CESAR CERVANTES JIMENEZ</a:t>
            </a:r>
          </a:p>
          <a:p>
            <a:r>
              <a:rPr lang="en-US" dirty="0">
                <a:solidFill>
                  <a:schemeClr val="bg2"/>
                </a:solidFill>
                <a:latin typeface="Abadi" panose="020B0604020104020204" pitchFamily="34" charset="0"/>
                <a:ea typeface="SF Pro" pitchFamily="2" charset="0"/>
                <a:cs typeface="SF Pro" pitchFamily="2" charset="0"/>
              </a:rPr>
              <a:t>17 – 05 - 2025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351338"/>
          </a:xfrm>
          <a:prstGeom prst="rect">
            <a:avLst/>
          </a:prstGeom>
        </p:spPr>
        <p:txBody>
          <a:bodyPr/>
          <a:lstStyle/>
          <a:p>
            <a:pPr marL="0" indent="0">
              <a:buNone/>
            </a:pPr>
            <a:r>
              <a:rPr lang="en-US" sz="1600" b="0" i="0" dirty="0">
                <a:solidFill>
                  <a:srgbClr val="111111"/>
                </a:solidFill>
                <a:effectLst/>
                <a:latin typeface="Roboto" panose="02000000000000000000" pitchFamily="2" charset="0"/>
              </a:rPr>
              <a:t>An exploratory data analysis (EDA) was conducted to find some patterns in the data and determine what the label would be to train supervised models.</a:t>
            </a:r>
          </a:p>
          <a:p>
            <a:pPr marL="0" indent="0">
              <a:buNone/>
            </a:pPr>
            <a:r>
              <a:rPr lang="en-US" sz="1600" b="0" i="0" dirty="0">
                <a:solidFill>
                  <a:srgbClr val="111111"/>
                </a:solidFill>
                <a:effectLst/>
                <a:latin typeface="Roboto" panose="02000000000000000000" pitchFamily="2" charset="0"/>
              </a:rPr>
              <a:t>In the collected dataset, different types of data with very relevant information were found.</a:t>
            </a:r>
            <a:endParaRPr lang="en-US" sz="1600" dirty="0">
              <a:solidFill>
                <a:srgbClr val="111111"/>
              </a:solidFill>
              <a:latin typeface="Roboto" panose="02000000000000000000" pitchFamily="2"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r>
              <a:rPr lang="es-CO" dirty="0" err="1">
                <a:hlinkClick r:id="rId3">
                  <a:extLst>
                    <a:ext uri="{A12FA001-AC4F-418D-AE19-62706E023703}">
                      <ahyp:hlinkClr xmlns:ahyp="http://schemas.microsoft.com/office/drawing/2018/hyperlinkcolor" val="tx"/>
                    </a:ext>
                  </a:extLst>
                </a:hlinkClick>
              </a:rPr>
              <a:t>Castone</a:t>
            </a:r>
            <a:r>
              <a:rPr lang="es-CO" dirty="0">
                <a:hlinkClick r:id="rId3">
                  <a:extLst>
                    <a:ext uri="{A12FA001-AC4F-418D-AE19-62706E023703}">
                      <ahyp:hlinkClr xmlns:ahyp="http://schemas.microsoft.com/office/drawing/2018/hyperlinkcolor" val="tx"/>
                    </a:ext>
                  </a:extLst>
                </a:hlinkClick>
              </a:rPr>
              <a:t>/1.3 </a:t>
            </a:r>
            <a:r>
              <a:rPr lang="es-CO" dirty="0" err="1">
                <a:hlinkClick r:id="rId3">
                  <a:extLst>
                    <a:ext uri="{A12FA001-AC4F-418D-AE19-62706E023703}">
                      <ahyp:hlinkClr xmlns:ahyp="http://schemas.microsoft.com/office/drawing/2018/hyperlinkcolor" val="tx"/>
                    </a:ext>
                  </a:extLst>
                </a:hlinkClick>
              </a:rPr>
              <a:t>labs</a:t>
            </a:r>
            <a:r>
              <a:rPr lang="es-CO" dirty="0">
                <a:hlinkClick r:id="rId3">
                  <a:extLst>
                    <a:ext uri="{A12FA001-AC4F-418D-AE19-62706E023703}">
                      <ahyp:hlinkClr xmlns:ahyp="http://schemas.microsoft.com/office/drawing/2018/hyperlinkcolor" val="tx"/>
                    </a:ext>
                  </a:extLst>
                </a:hlinkClick>
              </a:rPr>
              <a:t>-</a:t>
            </a:r>
            <a:r>
              <a:rPr lang="es-CO" dirty="0" err="1">
                <a:hlinkClick r:id="rId3">
                  <a:extLst>
                    <a:ext uri="{A12FA001-AC4F-418D-AE19-62706E023703}">
                      <ahyp:hlinkClr xmlns:ahyp="http://schemas.microsoft.com/office/drawing/2018/hyperlinkcolor" val="tx"/>
                    </a:ext>
                  </a:extLst>
                </a:hlinkClick>
              </a:rPr>
              <a:t>jupyter</a:t>
            </a:r>
            <a:r>
              <a:rPr lang="es-CO" dirty="0">
                <a:hlinkClick r:id="rId3">
                  <a:extLst>
                    <a:ext uri="{A12FA001-AC4F-418D-AE19-62706E023703}">
                      <ahyp:hlinkClr xmlns:ahyp="http://schemas.microsoft.com/office/drawing/2018/hyperlinkcolor" val="tx"/>
                    </a:ext>
                  </a:extLst>
                </a:hlinkClick>
              </a:rPr>
              <a:t>-</a:t>
            </a:r>
            <a:r>
              <a:rPr lang="es-CO" dirty="0" err="1">
                <a:hlinkClick r:id="rId3">
                  <a:extLst>
                    <a:ext uri="{A12FA001-AC4F-418D-AE19-62706E023703}">
                      <ahyp:hlinkClr xmlns:ahyp="http://schemas.microsoft.com/office/drawing/2018/hyperlinkcolor" val="tx"/>
                    </a:ext>
                  </a:extLst>
                </a:hlinkClick>
              </a:rPr>
              <a:t>spacex</a:t>
            </a:r>
            <a:r>
              <a:rPr lang="es-CO" dirty="0">
                <a:hlinkClick r:id="rId3">
                  <a:extLst>
                    <a:ext uri="{A12FA001-AC4F-418D-AE19-62706E023703}">
                      <ahyp:hlinkClr xmlns:ahyp="http://schemas.microsoft.com/office/drawing/2018/hyperlinkcolor" val="tx"/>
                    </a:ext>
                  </a:extLst>
                </a:hlinkClick>
              </a:rPr>
              <a:t>-Data </a:t>
            </a:r>
            <a:r>
              <a:rPr lang="es-CO" dirty="0" err="1">
                <a:hlinkClick r:id="rId3">
                  <a:extLst>
                    <a:ext uri="{A12FA001-AC4F-418D-AE19-62706E023703}">
                      <ahyp:hlinkClr xmlns:ahyp="http://schemas.microsoft.com/office/drawing/2018/hyperlinkcolor" val="tx"/>
                    </a:ext>
                  </a:extLst>
                </a:hlinkClick>
              </a:rPr>
              <a:t>wrangling.ipynb</a:t>
            </a:r>
            <a:r>
              <a:rPr lang="es-CO" dirty="0">
                <a:hlinkClick r:id="rId3">
                  <a:extLst>
                    <a:ext uri="{A12FA001-AC4F-418D-AE19-62706E023703}">
                      <ahyp:hlinkClr xmlns:ahyp="http://schemas.microsoft.com/office/drawing/2018/hyperlinkcolor" val="tx"/>
                    </a:ext>
                  </a:extLst>
                </a:hlinkClick>
              </a:rPr>
              <a:t> at </a:t>
            </a:r>
            <a:r>
              <a:rPr lang="es-CO" dirty="0" err="1">
                <a:hlinkClick r:id="rId3">
                  <a:extLst>
                    <a:ext uri="{A12FA001-AC4F-418D-AE19-62706E023703}">
                      <ahyp:hlinkClr xmlns:ahyp="http://schemas.microsoft.com/office/drawing/2018/hyperlinkcolor" val="tx"/>
                    </a:ext>
                  </a:extLst>
                </a:hlinkClick>
              </a:rPr>
              <a:t>main</a:t>
            </a:r>
            <a:r>
              <a:rPr lang="es-CO" dirty="0">
                <a:hlinkClick r:id="rId3">
                  <a:extLst>
                    <a:ext uri="{A12FA001-AC4F-418D-AE19-62706E023703}">
                      <ahyp:hlinkClr xmlns:ahyp="http://schemas.microsoft.com/office/drawing/2018/hyperlinkcolor" val="tx"/>
                    </a:ext>
                  </a:extLst>
                </a:hlinkClick>
              </a:rPr>
              <a:t> · </a:t>
            </a:r>
            <a:r>
              <a:rPr lang="es-CO" dirty="0" err="1">
                <a:hlinkClick r:id="rId3">
                  <a:extLst>
                    <a:ext uri="{A12FA001-AC4F-418D-AE19-62706E023703}">
                      <ahyp:hlinkClr xmlns:ahyp="http://schemas.microsoft.com/office/drawing/2018/hyperlinkcolor" val="tx"/>
                    </a:ext>
                  </a:extLst>
                </a:hlinkClick>
              </a:rPr>
              <a:t>blaceta</a:t>
            </a:r>
            <a:r>
              <a:rPr lang="es-CO" dirty="0">
                <a:hlinkClick r:id="rId3">
                  <a:extLst>
                    <a:ext uri="{A12FA001-AC4F-418D-AE19-62706E023703}">
                      <ahyp:hlinkClr xmlns:ahyp="http://schemas.microsoft.com/office/drawing/2018/hyperlinkcolor" val="tx"/>
                    </a:ext>
                  </a:extLst>
                </a:hlinkClick>
              </a:rPr>
              <a:t>/</a:t>
            </a:r>
            <a:r>
              <a:rPr lang="es-CO" dirty="0" err="1">
                <a:hlinkClick r:id="rId3">
                  <a:extLst>
                    <a:ext uri="{A12FA001-AC4F-418D-AE19-62706E023703}">
                      <ahyp:hlinkClr xmlns:ahyp="http://schemas.microsoft.com/office/drawing/2018/hyperlinkcolor" val="tx"/>
                    </a:ext>
                  </a:extLst>
                </a:hlinkClick>
              </a:rPr>
              <a:t>Castone</a:t>
            </a:r>
            <a:endParaRPr lang="en-US" dirty="0"/>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DBFD22F0-656F-5C7C-A90B-8FE2D25FB284}"/>
              </a:ext>
            </a:extLst>
          </p:cNvPr>
          <p:cNvPicPr>
            <a:picLocks noChangeAspect="1"/>
          </p:cNvPicPr>
          <p:nvPr/>
        </p:nvPicPr>
        <p:blipFill>
          <a:blip r:embed="rId4"/>
          <a:stretch>
            <a:fillRect/>
          </a:stretch>
        </p:blipFill>
        <p:spPr>
          <a:xfrm>
            <a:off x="770011" y="2904210"/>
            <a:ext cx="10515600" cy="189574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a:t>
            </a:r>
            <a:r>
              <a:rPr lang="en-US" sz="1600" b="0" i="0" dirty="0">
                <a:solidFill>
                  <a:srgbClr val="111111"/>
                </a:solidFill>
                <a:effectLst/>
                <a:latin typeface="Roboto" panose="02000000000000000000" pitchFamily="2" charset="0"/>
              </a:rPr>
              <a:t>in order to visualize the attempts of failed flights due to the loaded weight to find a match.</a:t>
            </a:r>
            <a:endParaRPr lang="en-US" sz="2200" b="0" i="0" dirty="0">
              <a:solidFill>
                <a:schemeClr val="accent3">
                  <a:lumMod val="25000"/>
                </a:schemeClr>
              </a:solidFill>
              <a:effectLst/>
              <a:latin typeface="Abadi"/>
            </a:endParaRPr>
          </a:p>
          <a:p>
            <a:pPr marL="0" indent="0">
              <a:lnSpc>
                <a:spcPct val="100000"/>
              </a:lnSpc>
              <a:spcBef>
                <a:spcPts val="1400"/>
              </a:spcBef>
              <a:buNone/>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a:t>
            </a:r>
            <a:r>
              <a:rPr lang="en-US" sz="1600" b="0" i="0" dirty="0">
                <a:solidFill>
                  <a:srgbClr val="111111"/>
                </a:solidFill>
                <a:effectLst/>
                <a:latin typeface="Roboto" panose="02000000000000000000" pitchFamily="2" charset="0"/>
              </a:rPr>
              <a:t>to graph the relationship between the number of flights and the places where these launches took place, and whether they were successful or not. </a:t>
            </a:r>
          </a:p>
          <a:p>
            <a:pPr marL="0" indent="0">
              <a:lnSpc>
                <a:spcPct val="100000"/>
              </a:lnSpc>
              <a:spcBef>
                <a:spcPts val="1400"/>
              </a:spcBef>
              <a:buNone/>
            </a:pPr>
            <a:r>
              <a:rPr lang="en-US" sz="2200" dirty="0">
                <a:solidFill>
                  <a:schemeClr val="accent3">
                    <a:lumMod val="25000"/>
                  </a:schemeClr>
                </a:solidFill>
                <a:latin typeface="Abadi"/>
              </a:rPr>
              <a:t>Scatterplot: </a:t>
            </a:r>
            <a:r>
              <a:rPr lang="en-US" sz="1600" b="0" i="0" dirty="0">
                <a:solidFill>
                  <a:srgbClr val="111111"/>
                </a:solidFill>
                <a:effectLst/>
                <a:latin typeface="Roboto" panose="02000000000000000000" pitchFamily="2" charset="0"/>
              </a:rPr>
              <a:t>to graph the existing relationship between the load and the places where these launches took place and whether they were successful or not.</a:t>
            </a:r>
          </a:p>
          <a:p>
            <a:pPr marL="0" indent="0">
              <a:lnSpc>
                <a:spcPct val="100000"/>
              </a:lnSpc>
              <a:spcBef>
                <a:spcPts val="1400"/>
              </a:spcBef>
              <a:buNone/>
            </a:pPr>
            <a:r>
              <a:rPr lang="en-US" sz="2200" dirty="0" err="1">
                <a:solidFill>
                  <a:schemeClr val="accent3">
                    <a:lumMod val="25000"/>
                  </a:schemeClr>
                </a:solidFill>
                <a:latin typeface="Abadi"/>
              </a:rPr>
              <a:t>Barplot</a:t>
            </a:r>
            <a:r>
              <a:rPr lang="en-US" sz="2200" dirty="0">
                <a:solidFill>
                  <a:schemeClr val="accent3">
                    <a:lumMod val="25000"/>
                  </a:schemeClr>
                </a:solidFill>
                <a:latin typeface="Abadi"/>
              </a:rPr>
              <a:t>: </a:t>
            </a:r>
            <a:r>
              <a:rPr lang="en-US" sz="1600" b="0" i="0" dirty="0">
                <a:solidFill>
                  <a:srgbClr val="111111"/>
                </a:solidFill>
                <a:effectLst/>
                <a:latin typeface="Roboto" panose="02000000000000000000" pitchFamily="2" charset="0"/>
              </a:rPr>
              <a:t>to visualize the relationship between the success rate of each launch and the type of orbit</a:t>
            </a:r>
          </a:p>
          <a:p>
            <a:pPr marL="0" indent="0">
              <a:lnSpc>
                <a:spcPct val="100000"/>
              </a:lnSpc>
              <a:spcBef>
                <a:spcPts val="1400"/>
              </a:spcBef>
              <a:buNone/>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a:t>
            </a:r>
            <a:r>
              <a:rPr lang="en-US" sz="1600" b="0" i="0" dirty="0">
                <a:solidFill>
                  <a:srgbClr val="111111"/>
                </a:solidFill>
                <a:effectLst/>
                <a:latin typeface="Roboto" panose="02000000000000000000" pitchFamily="2" charset="0"/>
              </a:rPr>
              <a:t>to visualize </a:t>
            </a:r>
            <a:r>
              <a:rPr lang="en-US" sz="1600" dirty="0" err="1">
                <a:solidFill>
                  <a:srgbClr val="111111"/>
                </a:solidFill>
                <a:latin typeface="Roboto" panose="02000000000000000000" pitchFamily="2" charset="0"/>
              </a:rPr>
              <a:t>v</a:t>
            </a:r>
            <a:r>
              <a:rPr lang="en-US" sz="1600" b="0" i="0" dirty="0" err="1">
                <a:solidFill>
                  <a:srgbClr val="111111"/>
                </a:solidFill>
                <a:effectLst/>
                <a:latin typeface="Roboto" panose="02000000000000000000" pitchFamily="2" charset="0"/>
              </a:rPr>
              <a:t>isualize</a:t>
            </a:r>
            <a:r>
              <a:rPr lang="en-US" sz="1600" b="0" i="0" dirty="0">
                <a:solidFill>
                  <a:srgbClr val="111111"/>
                </a:solidFill>
                <a:effectLst/>
                <a:latin typeface="Roboto" panose="02000000000000000000" pitchFamily="2" charset="0"/>
              </a:rPr>
              <a:t> the relationship between </a:t>
            </a:r>
            <a:r>
              <a:rPr lang="en-US" sz="1600" dirty="0" err="1">
                <a:solidFill>
                  <a:srgbClr val="111111"/>
                </a:solidFill>
                <a:latin typeface="Roboto" panose="02000000000000000000" pitchFamily="2" charset="0"/>
              </a:rPr>
              <a:t>f</a:t>
            </a:r>
            <a:r>
              <a:rPr lang="en-US" sz="1600" b="0" i="0" dirty="0" err="1">
                <a:solidFill>
                  <a:srgbClr val="111111"/>
                </a:solidFill>
                <a:effectLst/>
                <a:latin typeface="Roboto" panose="02000000000000000000" pitchFamily="2" charset="0"/>
              </a:rPr>
              <a:t>lightnumber</a:t>
            </a:r>
            <a:r>
              <a:rPr lang="en-US" sz="1600" b="0" i="0" dirty="0">
                <a:solidFill>
                  <a:srgbClr val="111111"/>
                </a:solidFill>
                <a:effectLst/>
                <a:latin typeface="Roboto" panose="02000000000000000000" pitchFamily="2" charset="0"/>
              </a:rPr>
              <a:t> and orbit type</a:t>
            </a:r>
          </a:p>
          <a:p>
            <a:pPr marL="0" indent="0">
              <a:lnSpc>
                <a:spcPct val="100000"/>
              </a:lnSpc>
              <a:spcBef>
                <a:spcPts val="1400"/>
              </a:spcBef>
              <a:buNone/>
            </a:pP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a:t>
            </a:r>
            <a:r>
              <a:rPr lang="en-US" sz="1600" b="0" i="0" dirty="0">
                <a:solidFill>
                  <a:srgbClr val="111111"/>
                </a:solidFill>
                <a:effectLst/>
                <a:latin typeface="Roboto" panose="02000000000000000000" pitchFamily="2" charset="0"/>
              </a:rPr>
              <a:t>to visualize the relationship between the payload mass and the type of orbit</a:t>
            </a:r>
            <a:r>
              <a:rPr lang="en-US" sz="2200" dirty="0">
                <a:solidFill>
                  <a:schemeClr val="accent3">
                    <a:lumMod val="25000"/>
                  </a:schemeClr>
                </a:solidFill>
                <a:latin typeface="Abadi"/>
              </a:rPr>
              <a:t> </a:t>
            </a:r>
          </a:p>
          <a:p>
            <a:pPr marL="0" indent="0">
              <a:buNone/>
            </a:pPr>
            <a:r>
              <a:rPr lang="es-CO" dirty="0" err="1">
                <a:hlinkClick r:id="rId3"/>
              </a:rPr>
              <a:t>Castone</a:t>
            </a:r>
            <a:r>
              <a:rPr lang="es-CO" dirty="0">
                <a:hlinkClick r:id="rId3"/>
              </a:rPr>
              <a:t>/2.2 </a:t>
            </a:r>
            <a:r>
              <a:rPr lang="es-CO" dirty="0" err="1">
                <a:hlinkClick r:id="rId3"/>
              </a:rPr>
              <a:t>edadataviz.ipynb</a:t>
            </a:r>
            <a:r>
              <a:rPr lang="es-CO" dirty="0">
                <a:hlinkClick r:id="rId3"/>
              </a:rPr>
              <a:t> at </a:t>
            </a:r>
            <a:r>
              <a:rPr lang="es-CO" dirty="0" err="1">
                <a:hlinkClick r:id="rId3"/>
              </a:rPr>
              <a:t>main</a:t>
            </a:r>
            <a:r>
              <a:rPr lang="es-CO" dirty="0">
                <a:hlinkClick r:id="rId3"/>
              </a:rPr>
              <a:t> · </a:t>
            </a:r>
            <a:r>
              <a:rPr lang="es-CO" dirty="0" err="1">
                <a:hlinkClick r:id="rId3"/>
              </a:rPr>
              <a:t>blaceta</a:t>
            </a:r>
            <a:r>
              <a:rPr lang="es-CO" dirty="0">
                <a:hlinkClick r:id="rId3"/>
              </a:rPr>
              <a:t>/</a:t>
            </a:r>
            <a:r>
              <a:rPr lang="es-CO" dirty="0" err="1">
                <a:hlinkClick r:id="rId3"/>
              </a:rPr>
              <a:t>Castone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2890"/>
            <a:ext cx="10687962" cy="4875023"/>
          </a:xfrm>
          <a:prstGeom prst="rect">
            <a:avLst/>
          </a:prstGeom>
        </p:spPr>
        <p:txBody>
          <a:bodyPr lIns="91440" tIns="45720" rIns="91440" bIns="45720" anchor="t"/>
          <a:lstStyle/>
          <a:p>
            <a:pPr>
              <a:spcBef>
                <a:spcPts val="1260"/>
              </a:spcBef>
              <a:spcAft>
                <a:spcPts val="840"/>
              </a:spcAft>
            </a:pPr>
            <a:r>
              <a:rPr lang="en-US" sz="1600" dirty="0">
                <a:latin typeface="system-ui"/>
              </a:rPr>
              <a:t>Display the names of the unique launch sites in the space mission: </a:t>
            </a:r>
          </a:p>
          <a:p>
            <a:pPr marL="0" indent="0">
              <a:lnSpc>
                <a:spcPct val="107000"/>
              </a:lnSpc>
              <a:spcAft>
                <a:spcPts val="800"/>
              </a:spcAft>
              <a:buNone/>
            </a:pPr>
            <a:r>
              <a:rPr lang="en-US" sz="1800" kern="100" dirty="0">
                <a:latin typeface="Aptos" panose="020B0004020202020204" pitchFamily="34" charset="0"/>
                <a:cs typeface="Times New Roman" panose="02020603050405020304" pitchFamily="18" charset="0"/>
              </a:rPr>
              <a:t>select DISTINCT LAUNCH_SITE from SPACEXTABLE</a:t>
            </a:r>
          </a:p>
          <a:p>
            <a:pPr>
              <a:spcBef>
                <a:spcPts val="1260"/>
              </a:spcBef>
              <a:spcAft>
                <a:spcPts val="840"/>
              </a:spcAft>
            </a:pPr>
            <a:r>
              <a:rPr lang="en-US" sz="1600" dirty="0">
                <a:latin typeface="system-ui"/>
              </a:rPr>
              <a:t>Display 5 records where launch sites begin with the string 'CCA’</a:t>
            </a:r>
          </a:p>
          <a:p>
            <a:pPr marL="0" indent="0">
              <a:lnSpc>
                <a:spcPct val="107000"/>
              </a:lnSpc>
              <a:spcAft>
                <a:spcPts val="800"/>
              </a:spcAft>
              <a:buNone/>
            </a:pPr>
            <a:r>
              <a:rPr lang="es-CO" sz="1800" kern="100" dirty="0" err="1">
                <a:latin typeface="Aptos" panose="020B0004020202020204" pitchFamily="34" charset="0"/>
                <a:cs typeface="Times New Roman" panose="02020603050405020304" pitchFamily="18" charset="0"/>
              </a:rPr>
              <a:t>select</a:t>
            </a:r>
            <a:r>
              <a:rPr lang="es-CO" sz="1800" kern="100" dirty="0">
                <a:latin typeface="Aptos" panose="020B0004020202020204" pitchFamily="34" charset="0"/>
                <a:cs typeface="Times New Roman" panose="02020603050405020304" pitchFamily="18" charset="0"/>
              </a:rPr>
              <a:t> * </a:t>
            </a:r>
            <a:r>
              <a:rPr lang="es-CO" sz="1800" kern="100" dirty="0" err="1">
                <a:latin typeface="Aptos" panose="020B0004020202020204" pitchFamily="34" charset="0"/>
                <a:cs typeface="Times New Roman" panose="02020603050405020304" pitchFamily="18" charset="0"/>
              </a:rPr>
              <a:t>from</a:t>
            </a:r>
            <a:r>
              <a:rPr lang="es-CO" sz="1800" kern="100" dirty="0">
                <a:latin typeface="Aptos" panose="020B0004020202020204" pitchFamily="34" charset="0"/>
                <a:cs typeface="Times New Roman" panose="02020603050405020304" pitchFamily="18" charset="0"/>
              </a:rPr>
              <a:t> SPACEXTABLE </a:t>
            </a:r>
            <a:r>
              <a:rPr lang="es-CO" sz="1800" kern="100" dirty="0" err="1">
                <a:latin typeface="Aptos" panose="020B0004020202020204" pitchFamily="34" charset="0"/>
                <a:cs typeface="Times New Roman" panose="02020603050405020304" pitchFamily="18" charset="0"/>
              </a:rPr>
              <a:t>where</a:t>
            </a:r>
            <a:r>
              <a:rPr lang="es-CO" sz="1800" kern="100" dirty="0">
                <a:latin typeface="Aptos" panose="020B0004020202020204" pitchFamily="34" charset="0"/>
                <a:cs typeface="Times New Roman" panose="02020603050405020304" pitchFamily="18" charset="0"/>
              </a:rPr>
              <a:t> LAUNCH_SITE </a:t>
            </a:r>
            <a:r>
              <a:rPr lang="es-CO" sz="1800" kern="100" dirty="0" err="1">
                <a:latin typeface="Aptos" panose="020B0004020202020204" pitchFamily="34" charset="0"/>
                <a:cs typeface="Times New Roman" panose="02020603050405020304" pitchFamily="18" charset="0"/>
              </a:rPr>
              <a:t>like</a:t>
            </a:r>
            <a:r>
              <a:rPr lang="es-CO" sz="1800" kern="100" dirty="0">
                <a:latin typeface="Aptos" panose="020B0004020202020204" pitchFamily="34" charset="0"/>
                <a:cs typeface="Times New Roman" panose="02020603050405020304" pitchFamily="18" charset="0"/>
              </a:rPr>
              <a:t> 'CCA%' </a:t>
            </a:r>
            <a:r>
              <a:rPr lang="es-CO" sz="1800" kern="100" dirty="0" err="1">
                <a:latin typeface="Aptos" panose="020B0004020202020204" pitchFamily="34" charset="0"/>
                <a:cs typeface="Times New Roman" panose="02020603050405020304" pitchFamily="18" charset="0"/>
              </a:rPr>
              <a:t>limit</a:t>
            </a:r>
            <a:r>
              <a:rPr lang="es-CO" sz="1800" kern="100" dirty="0">
                <a:latin typeface="Aptos" panose="020B0004020202020204" pitchFamily="34" charset="0"/>
                <a:cs typeface="Times New Roman" panose="02020603050405020304" pitchFamily="18" charset="0"/>
              </a:rPr>
              <a:t> 5</a:t>
            </a:r>
          </a:p>
          <a:p>
            <a:pPr>
              <a:spcBef>
                <a:spcPts val="1260"/>
              </a:spcBef>
              <a:spcAft>
                <a:spcPts val="840"/>
              </a:spcAft>
            </a:pPr>
            <a:r>
              <a:rPr lang="en-US" sz="1600" dirty="0">
                <a:latin typeface="system-ui"/>
              </a:rPr>
              <a:t>Display the total payload mass carried by boosters launched by NASA (CRS)</a:t>
            </a:r>
          </a:p>
          <a:p>
            <a:pPr marL="0" indent="0">
              <a:lnSpc>
                <a:spcPct val="107000"/>
              </a:lnSpc>
              <a:spcAft>
                <a:spcPts val="800"/>
              </a:spcAft>
              <a:buNone/>
            </a:pPr>
            <a:r>
              <a:rPr lang="es-CO" sz="2200" dirty="0">
                <a:solidFill>
                  <a:schemeClr val="accent3">
                    <a:lumMod val="25000"/>
                  </a:schemeClr>
                </a:solidFill>
                <a:latin typeface="Abadi" panose="020B0604020104020204" pitchFamily="34" charset="0"/>
              </a:rPr>
              <a:t>   </a:t>
            </a:r>
            <a:r>
              <a:rPr lang="es-CO" sz="1800" kern="100" dirty="0" err="1">
                <a:latin typeface="Aptos" panose="020B0004020202020204" pitchFamily="34" charset="0"/>
                <a:cs typeface="Times New Roman" panose="02020603050405020304" pitchFamily="18" charset="0"/>
              </a:rPr>
              <a:t>select</a:t>
            </a:r>
            <a:r>
              <a:rPr lang="es-CO" sz="1800" kern="100" dirty="0">
                <a:latin typeface="Aptos" panose="020B0004020202020204" pitchFamily="34" charset="0"/>
                <a:cs typeface="Times New Roman" panose="02020603050405020304" pitchFamily="18" charset="0"/>
              </a:rPr>
              <a:t> sum(payload_</a:t>
            </a:r>
            <a:r>
              <a:rPr lang="es-CO" sz="1800" kern="100" dirty="0" err="1">
                <a:latin typeface="Aptos" panose="020B0004020202020204" pitchFamily="34" charset="0"/>
                <a:cs typeface="Times New Roman" panose="02020603050405020304" pitchFamily="18" charset="0"/>
              </a:rPr>
              <a:t>mass</a:t>
            </a:r>
            <a:r>
              <a:rPr lang="es-CO" sz="1800" kern="100" dirty="0">
                <a:latin typeface="Aptos" panose="020B0004020202020204" pitchFamily="34" charset="0"/>
                <a:cs typeface="Times New Roman" panose="02020603050405020304" pitchFamily="18" charset="0"/>
              </a:rPr>
              <a:t>__kg_) as sum </a:t>
            </a:r>
            <a:r>
              <a:rPr lang="es-CO" sz="1800" kern="100" dirty="0" err="1">
                <a:latin typeface="Aptos" panose="020B0004020202020204" pitchFamily="34" charset="0"/>
                <a:cs typeface="Times New Roman" panose="02020603050405020304" pitchFamily="18" charset="0"/>
              </a:rPr>
              <a:t>from</a:t>
            </a:r>
            <a:r>
              <a:rPr lang="es-CO" sz="1800" kern="100" dirty="0">
                <a:latin typeface="Aptos" panose="020B0004020202020204" pitchFamily="34" charset="0"/>
                <a:cs typeface="Times New Roman" panose="02020603050405020304" pitchFamily="18" charset="0"/>
              </a:rPr>
              <a:t> SPACEXTBL </a:t>
            </a:r>
            <a:r>
              <a:rPr lang="es-CO" sz="1800" kern="100" dirty="0" err="1">
                <a:latin typeface="Aptos" panose="020B0004020202020204" pitchFamily="34" charset="0"/>
                <a:cs typeface="Times New Roman" panose="02020603050405020304" pitchFamily="18" charset="0"/>
              </a:rPr>
              <a:t>where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customer</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like</a:t>
            </a:r>
            <a:r>
              <a:rPr lang="es-CO" sz="1800" kern="100" dirty="0">
                <a:latin typeface="Aptos" panose="020B0004020202020204" pitchFamily="34" charset="0"/>
                <a:cs typeface="Times New Roman" panose="02020603050405020304" pitchFamily="18" charset="0"/>
              </a:rPr>
              <a:t>      'NASA (CRS)’</a:t>
            </a:r>
          </a:p>
          <a:p>
            <a:pPr>
              <a:spcBef>
                <a:spcPts val="1260"/>
              </a:spcBef>
              <a:spcAft>
                <a:spcPts val="840"/>
              </a:spcAft>
            </a:pPr>
            <a:r>
              <a:rPr lang="en-US" sz="1600" dirty="0">
                <a:latin typeface="system-ui"/>
              </a:rPr>
              <a:t>Display average payload mass carried by booster version F9 v1.1</a:t>
            </a:r>
          </a:p>
          <a:p>
            <a:pPr marL="0" indent="0">
              <a:lnSpc>
                <a:spcPct val="107000"/>
              </a:lnSpc>
              <a:spcAft>
                <a:spcPts val="800"/>
              </a:spcAft>
              <a:buNone/>
            </a:pPr>
            <a:r>
              <a:rPr lang="es-CO" sz="1800" kern="100" dirty="0" err="1">
                <a:latin typeface="Aptos" panose="020B0004020202020204" pitchFamily="34" charset="0"/>
                <a:cs typeface="Times New Roman" panose="02020603050405020304" pitchFamily="18" charset="0"/>
              </a:rPr>
              <a:t>select</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avg</a:t>
            </a:r>
            <a:r>
              <a:rPr lang="es-CO" sz="1800" kern="100" dirty="0">
                <a:latin typeface="Aptos" panose="020B0004020202020204" pitchFamily="34" charset="0"/>
                <a:cs typeface="Times New Roman" panose="02020603050405020304" pitchFamily="18" charset="0"/>
              </a:rPr>
              <a:t>(payload_</a:t>
            </a:r>
            <a:r>
              <a:rPr lang="es-CO" sz="1800" kern="100" dirty="0" err="1">
                <a:latin typeface="Aptos" panose="020B0004020202020204" pitchFamily="34" charset="0"/>
                <a:cs typeface="Times New Roman" panose="02020603050405020304" pitchFamily="18" charset="0"/>
              </a:rPr>
              <a:t>mass</a:t>
            </a:r>
            <a:r>
              <a:rPr lang="es-CO" sz="1800" kern="100" dirty="0">
                <a:latin typeface="Aptos" panose="020B0004020202020204" pitchFamily="34" charset="0"/>
                <a:cs typeface="Times New Roman" panose="02020603050405020304" pitchFamily="18" charset="0"/>
              </a:rPr>
              <a:t>__kg_) as </a:t>
            </a:r>
            <a:r>
              <a:rPr lang="es-CO" sz="1800" kern="100" dirty="0" err="1">
                <a:latin typeface="Aptos" panose="020B0004020202020204" pitchFamily="34" charset="0"/>
                <a:cs typeface="Times New Roman" panose="02020603050405020304" pitchFamily="18" charset="0"/>
              </a:rPr>
              <a:t>Average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from</a:t>
            </a:r>
            <a:r>
              <a:rPr lang="es-CO" sz="1800" kern="100" dirty="0">
                <a:latin typeface="Aptos" panose="020B0004020202020204" pitchFamily="34" charset="0"/>
                <a:cs typeface="Times New Roman" panose="02020603050405020304" pitchFamily="18" charset="0"/>
              </a:rPr>
              <a:t> SPACEXTBL </a:t>
            </a:r>
            <a:r>
              <a:rPr lang="es-CO" sz="1800" kern="100" dirty="0" err="1">
                <a:latin typeface="Aptos" panose="020B0004020202020204" pitchFamily="34" charset="0"/>
                <a:cs typeface="Times New Roman" panose="02020603050405020304" pitchFamily="18" charset="0"/>
              </a:rPr>
              <a:t>where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booster_version</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like</a:t>
            </a:r>
            <a:r>
              <a:rPr lang="es-CO" sz="1800" kern="100" dirty="0">
                <a:latin typeface="Aptos" panose="020B0004020202020204" pitchFamily="34" charset="0"/>
                <a:cs typeface="Times New Roman" panose="02020603050405020304" pitchFamily="18" charset="0"/>
              </a:rPr>
              <a:t> 'F9 v1.1%'</a:t>
            </a:r>
          </a:p>
          <a:p>
            <a:pPr marL="0" indent="0">
              <a:lnSpc>
                <a:spcPct val="100000"/>
              </a:lnSpc>
              <a:spcBef>
                <a:spcPts val="1400"/>
              </a:spcBef>
              <a:buNone/>
            </a:pPr>
            <a:endParaRPr lang="es-CO" sz="22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latin typeface="system-ui"/>
            </a:endParaRPr>
          </a:p>
          <a:p>
            <a:pPr marL="0" indent="0">
              <a:lnSpc>
                <a:spcPct val="100000"/>
              </a:lnSpc>
              <a:spcBef>
                <a:spcPts val="1400"/>
              </a:spcBef>
              <a:buNone/>
            </a:pPr>
            <a:endParaRPr lang="es-CO" sz="22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latin typeface="system-ui"/>
            </a:endParaRPr>
          </a:p>
          <a:p>
            <a:pPr>
              <a:lnSpc>
                <a:spcPct val="100000"/>
              </a:lnSpc>
              <a:spcBef>
                <a:spcPts val="1400"/>
              </a:spcBef>
            </a:pPr>
            <a:endParaRPr lang="en-US" sz="1600" b="0" i="0" dirty="0">
              <a:effectLst/>
              <a:latin typeface="system-u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C905F4C-ED75-2B43-4FD8-BDD00E52077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7331EB-F6CA-8CFB-13C6-9A27C8486E1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6E01F997-83A6-1B8D-D25F-653A1ACFA0A3}"/>
              </a:ext>
            </a:extLst>
          </p:cNvPr>
          <p:cNvSpPr>
            <a:spLocks noGrp="1"/>
          </p:cNvSpPr>
          <p:nvPr>
            <p:ph idx="4294967295"/>
          </p:nvPr>
        </p:nvSpPr>
        <p:spPr>
          <a:xfrm>
            <a:off x="770010" y="1282890"/>
            <a:ext cx="10687962" cy="4875023"/>
          </a:xfrm>
          <a:prstGeom prst="rect">
            <a:avLst/>
          </a:prstGeom>
        </p:spPr>
        <p:txBody>
          <a:bodyPr lIns="91440" tIns="45720" rIns="91440" bIns="45720" anchor="t"/>
          <a:lstStyle/>
          <a:p>
            <a:pPr algn="l">
              <a:spcBef>
                <a:spcPts val="1260"/>
              </a:spcBef>
              <a:spcAft>
                <a:spcPts val="840"/>
              </a:spcAft>
            </a:pPr>
            <a:r>
              <a:rPr lang="en-US" sz="1600" dirty="0">
                <a:latin typeface="system-ui"/>
              </a:rPr>
              <a:t>List the date when the first </a:t>
            </a:r>
            <a:r>
              <a:rPr lang="en-US" sz="1600" dirty="0" err="1">
                <a:latin typeface="system-ui"/>
              </a:rPr>
              <a:t>succesful</a:t>
            </a:r>
            <a:r>
              <a:rPr lang="en-US" sz="1600" dirty="0">
                <a:latin typeface="system-ui"/>
              </a:rPr>
              <a:t> landing outcome in ground pad was </a:t>
            </a:r>
            <a:r>
              <a:rPr lang="en-US" sz="1600" dirty="0" err="1">
                <a:latin typeface="system-ui"/>
              </a:rPr>
              <a:t>acheived</a:t>
            </a:r>
            <a:r>
              <a:rPr lang="en-US" sz="1600" dirty="0">
                <a:latin typeface="system-ui"/>
              </a:rPr>
              <a:t>.</a:t>
            </a:r>
          </a:p>
          <a:p>
            <a:pPr marL="0" indent="0">
              <a:lnSpc>
                <a:spcPct val="107000"/>
              </a:lnSpc>
              <a:spcAft>
                <a:spcPts val="800"/>
              </a:spcAft>
              <a:buNone/>
            </a:pPr>
            <a:r>
              <a:rPr lang="es-CO" sz="1800" kern="100" dirty="0" err="1">
                <a:latin typeface="Aptos" panose="020B0004020202020204" pitchFamily="34" charset="0"/>
                <a:cs typeface="Times New Roman" panose="02020603050405020304" pitchFamily="18" charset="0"/>
              </a:rPr>
              <a:t>select</a:t>
            </a:r>
            <a:r>
              <a:rPr lang="es-CO" sz="1800" kern="100" dirty="0">
                <a:latin typeface="Aptos" panose="020B0004020202020204" pitchFamily="34" charset="0"/>
                <a:cs typeface="Times New Roman" panose="02020603050405020304" pitchFamily="18" charset="0"/>
              </a:rPr>
              <a:t> min(date) as Date </a:t>
            </a:r>
            <a:r>
              <a:rPr lang="es-CO" sz="1800" kern="100" dirty="0" err="1">
                <a:latin typeface="Aptos" panose="020B0004020202020204" pitchFamily="34" charset="0"/>
                <a:cs typeface="Times New Roman" panose="02020603050405020304" pitchFamily="18" charset="0"/>
              </a:rPr>
              <a:t>from</a:t>
            </a:r>
            <a:r>
              <a:rPr lang="es-CO" sz="1800" kern="100" dirty="0">
                <a:latin typeface="Aptos" panose="020B0004020202020204" pitchFamily="34" charset="0"/>
                <a:cs typeface="Times New Roman" panose="02020603050405020304" pitchFamily="18" charset="0"/>
              </a:rPr>
              <a:t> SPACEXTBL </a:t>
            </a:r>
            <a:r>
              <a:rPr lang="es-CO" sz="1800" kern="100" dirty="0" err="1">
                <a:latin typeface="Aptos" panose="020B0004020202020204" pitchFamily="34" charset="0"/>
                <a:cs typeface="Times New Roman" panose="02020603050405020304" pitchFamily="18" charset="0"/>
              </a:rPr>
              <a:t>where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mission_outcome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like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Success</a:t>
            </a:r>
            <a:r>
              <a:rPr lang="es-CO" sz="1800" kern="100" dirty="0">
                <a:latin typeface="Aptos" panose="020B0004020202020204" pitchFamily="34" charset="0"/>
                <a:cs typeface="Times New Roman" panose="02020603050405020304" pitchFamily="18" charset="0"/>
              </a:rPr>
              <a:t>'</a:t>
            </a:r>
          </a:p>
          <a:p>
            <a:pPr>
              <a:spcBef>
                <a:spcPts val="1260"/>
              </a:spcBef>
              <a:spcAft>
                <a:spcPts val="840"/>
              </a:spcAft>
            </a:pPr>
            <a:r>
              <a:rPr lang="en-US" sz="1600" dirty="0">
                <a:latin typeface="system-ui"/>
              </a:rPr>
              <a:t>List the names of the boosters which have success in drone ship and have payload mass greater than 4000 but less than 6000</a:t>
            </a:r>
          </a:p>
          <a:p>
            <a:pPr marL="0" indent="0">
              <a:lnSpc>
                <a:spcPct val="107000"/>
              </a:lnSpc>
              <a:spcAft>
                <a:spcPts val="800"/>
              </a:spcAft>
              <a:buNone/>
            </a:pPr>
            <a:r>
              <a:rPr lang="es-CO" sz="1800" kern="100" dirty="0">
                <a:latin typeface="Aptos" panose="020B0004020202020204" pitchFamily="34" charset="0"/>
                <a:cs typeface="Times New Roman" panose="02020603050405020304" pitchFamily="18" charset="0"/>
              </a:rPr>
              <a:t>SELECT </a:t>
            </a:r>
            <a:r>
              <a:rPr lang="es-CO" sz="1800" kern="100" dirty="0" err="1">
                <a:latin typeface="Aptos" panose="020B0004020202020204" pitchFamily="34" charset="0"/>
                <a:cs typeface="Times New Roman" panose="02020603050405020304" pitchFamily="18" charset="0"/>
              </a:rPr>
              <a:t>booster_version</a:t>
            </a:r>
            <a:r>
              <a:rPr lang="es-CO" sz="1800" kern="100" dirty="0">
                <a:latin typeface="Aptos" panose="020B0004020202020204" pitchFamily="34" charset="0"/>
                <a:cs typeface="Times New Roman" panose="02020603050405020304" pitchFamily="18" charset="0"/>
              </a:rPr>
              <a:t>, payload_</a:t>
            </a:r>
            <a:r>
              <a:rPr lang="es-CO" sz="1800" kern="100" dirty="0" err="1">
                <a:latin typeface="Aptos" panose="020B0004020202020204" pitchFamily="34" charset="0"/>
                <a:cs typeface="Times New Roman" panose="02020603050405020304" pitchFamily="18" charset="0"/>
              </a:rPr>
              <a:t>mass</a:t>
            </a:r>
            <a:r>
              <a:rPr lang="es-CO" sz="1800" kern="100" dirty="0">
                <a:latin typeface="Aptos" panose="020B0004020202020204" pitchFamily="34" charset="0"/>
                <a:cs typeface="Times New Roman" panose="02020603050405020304" pitchFamily="18" charset="0"/>
              </a:rPr>
              <a:t>__kg_, </a:t>
            </a:r>
            <a:r>
              <a:rPr lang="es-CO" sz="1800" kern="100" dirty="0" err="1">
                <a:latin typeface="Aptos" panose="020B0004020202020204" pitchFamily="34" charset="0"/>
                <a:cs typeface="Times New Roman" panose="02020603050405020304" pitchFamily="18" charset="0"/>
              </a:rPr>
              <a:t>landing_outcome</a:t>
            </a:r>
            <a:r>
              <a:rPr lang="es-CO" sz="1800" kern="100" dirty="0">
                <a:latin typeface="Aptos" panose="020B0004020202020204" pitchFamily="34" charset="0"/>
                <a:cs typeface="Times New Roman" panose="02020603050405020304" pitchFamily="18" charset="0"/>
              </a:rPr>
              <a:t> FROM SPACEXTBL WHERE </a:t>
            </a:r>
            <a:r>
              <a:rPr lang="es-CO" sz="1800" kern="100" dirty="0" err="1">
                <a:latin typeface="Aptos" panose="020B0004020202020204" pitchFamily="34" charset="0"/>
                <a:cs typeface="Times New Roman" panose="02020603050405020304" pitchFamily="18" charset="0"/>
              </a:rPr>
              <a:t>landing_outcome</a:t>
            </a:r>
            <a:r>
              <a:rPr lang="es-CO" sz="1800" kern="100" dirty="0">
                <a:latin typeface="Aptos" panose="020B0004020202020204" pitchFamily="34" charset="0"/>
                <a:cs typeface="Times New Roman" panose="02020603050405020304" pitchFamily="18" charset="0"/>
              </a:rPr>
              <a:t>='</a:t>
            </a:r>
            <a:r>
              <a:rPr lang="es-CO" sz="1800" kern="100" dirty="0" err="1">
                <a:latin typeface="Aptos" panose="020B0004020202020204" pitchFamily="34" charset="0"/>
                <a:cs typeface="Times New Roman" panose="02020603050405020304" pitchFamily="18" charset="0"/>
              </a:rPr>
              <a:t>Success</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drone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ship</a:t>
            </a:r>
            <a:r>
              <a:rPr lang="es-CO" sz="1800" kern="100" dirty="0">
                <a:latin typeface="Aptos" panose="020B0004020202020204" pitchFamily="34" charset="0"/>
                <a:cs typeface="Times New Roman" panose="02020603050405020304" pitchFamily="18" charset="0"/>
              </a:rPr>
              <a:t>)' AND (payload_</a:t>
            </a:r>
            <a:r>
              <a:rPr lang="es-CO" sz="1800" kern="100" dirty="0" err="1">
                <a:latin typeface="Aptos" panose="020B0004020202020204" pitchFamily="34" charset="0"/>
                <a:cs typeface="Times New Roman" panose="02020603050405020304" pitchFamily="18" charset="0"/>
              </a:rPr>
              <a:t>mass</a:t>
            </a:r>
            <a:r>
              <a:rPr lang="es-CO" sz="1800" kern="100" dirty="0">
                <a:latin typeface="Aptos" panose="020B0004020202020204" pitchFamily="34" charset="0"/>
                <a:cs typeface="Times New Roman" panose="02020603050405020304" pitchFamily="18" charset="0"/>
              </a:rPr>
              <a:t>__kg_ BETWEEN 4000 AND 6000)</a:t>
            </a:r>
          </a:p>
          <a:p>
            <a:pPr>
              <a:spcBef>
                <a:spcPts val="1260"/>
              </a:spcBef>
              <a:spcAft>
                <a:spcPts val="840"/>
              </a:spcAft>
            </a:pPr>
            <a:r>
              <a:rPr lang="en-US" sz="1600" dirty="0">
                <a:latin typeface="system-ui"/>
              </a:rPr>
              <a:t>List the total number of successful and failure mission outcomes</a:t>
            </a:r>
          </a:p>
          <a:p>
            <a:pPr marL="0" indent="0">
              <a:lnSpc>
                <a:spcPct val="107000"/>
              </a:lnSpc>
              <a:spcAft>
                <a:spcPts val="800"/>
              </a:spcAft>
              <a:buNone/>
            </a:pPr>
            <a:r>
              <a:rPr lang="es-CO" sz="1800" kern="100" dirty="0">
                <a:latin typeface="Aptos" panose="020B0004020202020204" pitchFamily="34" charset="0"/>
                <a:cs typeface="Times New Roman" panose="02020603050405020304" pitchFamily="18" charset="0"/>
              </a:rPr>
              <a:t>SELECT </a:t>
            </a:r>
            <a:r>
              <a:rPr lang="es-CO" sz="1800" kern="100" dirty="0" err="1">
                <a:latin typeface="Aptos" panose="020B0004020202020204" pitchFamily="34" charset="0"/>
                <a:cs typeface="Times New Roman" panose="02020603050405020304" pitchFamily="18" charset="0"/>
              </a:rPr>
              <a:t>mission_outcome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count</a:t>
            </a:r>
            <a:r>
              <a:rPr lang="es-CO" sz="1800" kern="100" dirty="0">
                <a:latin typeface="Aptos" panose="020B0004020202020204" pitchFamily="34" charset="0"/>
                <a:cs typeface="Times New Roman" panose="02020603050405020304" pitchFamily="18" charset="0"/>
              </a:rPr>
              <a:t>(*) as </a:t>
            </a:r>
            <a:r>
              <a:rPr lang="es-CO" sz="1800" kern="100" dirty="0" err="1">
                <a:latin typeface="Aptos" panose="020B0004020202020204" pitchFamily="34" charset="0"/>
                <a:cs typeface="Times New Roman" panose="02020603050405020304" pitchFamily="18" charset="0"/>
              </a:rPr>
              <a:t>Count</a:t>
            </a:r>
            <a:r>
              <a:rPr lang="es-CO" sz="1800" kern="100" dirty="0">
                <a:latin typeface="Aptos" panose="020B0004020202020204" pitchFamily="34" charset="0"/>
                <a:cs typeface="Times New Roman" panose="02020603050405020304" pitchFamily="18" charset="0"/>
              </a:rPr>
              <a:t> FROM SPACEXTBL GROUP </a:t>
            </a:r>
            <a:r>
              <a:rPr lang="es-CO" sz="1800" kern="100" dirty="0" err="1">
                <a:latin typeface="Aptos" panose="020B0004020202020204" pitchFamily="34" charset="0"/>
                <a:cs typeface="Times New Roman" panose="02020603050405020304" pitchFamily="18" charset="0"/>
              </a:rPr>
              <a:t>by</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mission_outcome</a:t>
            </a:r>
            <a:r>
              <a:rPr lang="es-CO" sz="1800" kern="100" dirty="0">
                <a:latin typeface="Aptos" panose="020B0004020202020204" pitchFamily="34" charset="0"/>
                <a:cs typeface="Times New Roman" panose="02020603050405020304" pitchFamily="18" charset="0"/>
              </a:rPr>
              <a:t> ORDER BY </a:t>
            </a:r>
            <a:r>
              <a:rPr lang="es-CO" sz="1800" kern="100" dirty="0" err="1">
                <a:latin typeface="Aptos" panose="020B0004020202020204" pitchFamily="34" charset="0"/>
                <a:cs typeface="Times New Roman" panose="02020603050405020304" pitchFamily="18" charset="0"/>
              </a:rPr>
              <a:t>mission_outcome</a:t>
            </a:r>
            <a:endParaRPr lang="es-CO" sz="1800" kern="100" dirty="0">
              <a:latin typeface="Aptos" panose="020B0004020202020204" pitchFamily="34" charset="0"/>
              <a:cs typeface="Times New Roman" panose="02020603050405020304" pitchFamily="18" charset="0"/>
            </a:endParaRPr>
          </a:p>
          <a:p>
            <a:pPr>
              <a:spcBef>
                <a:spcPts val="1260"/>
              </a:spcBef>
              <a:spcAft>
                <a:spcPts val="840"/>
              </a:spcAft>
            </a:pPr>
            <a:r>
              <a:rPr lang="en-US" sz="1600" dirty="0">
                <a:latin typeface="system-ui"/>
              </a:rPr>
              <a:t>List all the </a:t>
            </a:r>
            <a:r>
              <a:rPr lang="en-US" sz="1600" dirty="0" err="1">
                <a:latin typeface="system-ui"/>
              </a:rPr>
              <a:t>booster_versions</a:t>
            </a:r>
            <a:r>
              <a:rPr lang="en-US" sz="1600" dirty="0">
                <a:latin typeface="system-ui"/>
              </a:rPr>
              <a:t> that have carried the maximum payload mass. Use a subquery.</a:t>
            </a:r>
          </a:p>
          <a:p>
            <a:pPr marL="0" indent="0">
              <a:lnSpc>
                <a:spcPct val="107000"/>
              </a:lnSpc>
              <a:spcAft>
                <a:spcPts val="800"/>
              </a:spcAft>
              <a:buNone/>
            </a:pPr>
            <a:r>
              <a:rPr lang="es-CO" sz="1800" kern="100" dirty="0">
                <a:latin typeface="Aptos" panose="020B0004020202020204" pitchFamily="34" charset="0"/>
                <a:cs typeface="Times New Roman" panose="02020603050405020304" pitchFamily="18" charset="0"/>
              </a:rPr>
              <a:t>SELECT DISTINCT(</a:t>
            </a:r>
            <a:r>
              <a:rPr lang="es-CO" sz="1800" kern="100" dirty="0" err="1">
                <a:latin typeface="Aptos" panose="020B0004020202020204" pitchFamily="34" charset="0"/>
                <a:cs typeface="Times New Roman" panose="02020603050405020304" pitchFamily="18" charset="0"/>
              </a:rPr>
              <a:t>booster_version</a:t>
            </a:r>
            <a:r>
              <a:rPr lang="es-CO" sz="1800" kern="100" dirty="0">
                <a:latin typeface="Aptos" panose="020B0004020202020204" pitchFamily="34" charset="0"/>
                <a:cs typeface="Times New Roman" panose="02020603050405020304" pitchFamily="18" charset="0"/>
              </a:rPr>
              <a:t>), (SELECT MAX(payload_</a:t>
            </a:r>
            <a:r>
              <a:rPr lang="es-CO" sz="1800" kern="100" dirty="0" err="1">
                <a:latin typeface="Aptos" panose="020B0004020202020204" pitchFamily="34" charset="0"/>
                <a:cs typeface="Times New Roman" panose="02020603050405020304" pitchFamily="18" charset="0"/>
              </a:rPr>
              <a:t>mass</a:t>
            </a:r>
            <a:r>
              <a:rPr lang="es-CO" sz="1800" kern="100" dirty="0">
                <a:latin typeface="Aptos" panose="020B0004020202020204" pitchFamily="34" charset="0"/>
                <a:cs typeface="Times New Roman" panose="02020603050405020304" pitchFamily="18" charset="0"/>
              </a:rPr>
              <a:t>__kg_) AS "</a:t>
            </a:r>
            <a:r>
              <a:rPr lang="es-CO" sz="1800" kern="100" dirty="0" err="1">
                <a:latin typeface="Aptos" panose="020B0004020202020204" pitchFamily="34" charset="0"/>
                <a:cs typeface="Times New Roman" panose="02020603050405020304" pitchFamily="18" charset="0"/>
              </a:rPr>
              <a:t>maximum_payload_mass</a:t>
            </a:r>
            <a:r>
              <a:rPr lang="es-CO" sz="1800" kern="100" dirty="0">
                <a:latin typeface="Aptos" panose="020B0004020202020204" pitchFamily="34" charset="0"/>
                <a:cs typeface="Times New Roman" panose="02020603050405020304" pitchFamily="18" charset="0"/>
              </a:rPr>
              <a:t>" FROM SPACEXTBL) FROM SPACEXTBL;</a:t>
            </a:r>
          </a:p>
          <a:p>
            <a:pPr>
              <a:lnSpc>
                <a:spcPct val="100000"/>
              </a:lnSpc>
              <a:spcBef>
                <a:spcPts val="1400"/>
              </a:spcBef>
            </a:pPr>
            <a:endParaRPr lang="en-US" sz="1600" b="0" i="0" dirty="0">
              <a:effectLst/>
              <a:latin typeface="system-ui"/>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FCC81F67-5115-16FC-239B-05560F9D7C8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758005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E3B1AFE-F464-92A5-AFDC-4ADE18DBCF5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EF6233-9753-A8AB-A759-E43172EEC552}"/>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35DB217C-4DF9-4D03-37D9-B4913BABAD80}"/>
              </a:ext>
            </a:extLst>
          </p:cNvPr>
          <p:cNvSpPr>
            <a:spLocks noGrp="1"/>
          </p:cNvSpPr>
          <p:nvPr>
            <p:ph idx="4294967295"/>
          </p:nvPr>
        </p:nvSpPr>
        <p:spPr>
          <a:xfrm>
            <a:off x="770010" y="1282890"/>
            <a:ext cx="10687962" cy="4875023"/>
          </a:xfrm>
          <a:prstGeom prst="rect">
            <a:avLst/>
          </a:prstGeom>
        </p:spPr>
        <p:txBody>
          <a:bodyPr lIns="91440" tIns="45720" rIns="91440" bIns="45720" anchor="t"/>
          <a:lstStyle/>
          <a:p>
            <a:pPr>
              <a:spcBef>
                <a:spcPts val="1260"/>
              </a:spcBef>
              <a:spcAft>
                <a:spcPts val="840"/>
              </a:spcAft>
            </a:pPr>
            <a:r>
              <a:rPr lang="en-US" sz="1600" dirty="0">
                <a:latin typeface="system-ui"/>
              </a:rPr>
              <a:t>List the records which will display the month names, failure </a:t>
            </a:r>
            <a:r>
              <a:rPr lang="en-US" sz="1600" dirty="0" err="1">
                <a:latin typeface="system-ui"/>
              </a:rPr>
              <a:t>landing_outcomes</a:t>
            </a:r>
            <a:r>
              <a:rPr lang="en-US" sz="1600" dirty="0">
                <a:latin typeface="system-ui"/>
              </a:rPr>
              <a:t> in drone ship ,booster versions, </a:t>
            </a:r>
            <a:r>
              <a:rPr lang="en-US" sz="1600" dirty="0" err="1">
                <a:latin typeface="system-ui"/>
              </a:rPr>
              <a:t>launch_site</a:t>
            </a:r>
            <a:r>
              <a:rPr lang="en-US" sz="1600" dirty="0">
                <a:latin typeface="system-ui"/>
              </a:rPr>
              <a:t> for the months in year 2015.</a:t>
            </a:r>
          </a:p>
          <a:p>
            <a:pPr marL="0" indent="0">
              <a:lnSpc>
                <a:spcPct val="107000"/>
              </a:lnSpc>
              <a:spcAft>
                <a:spcPts val="800"/>
              </a:spcAft>
              <a:buNone/>
            </a:pPr>
            <a:r>
              <a:rPr lang="es-CO" sz="1800" kern="100" dirty="0">
                <a:latin typeface="Aptos" panose="020B0004020202020204" pitchFamily="34" charset="0"/>
                <a:cs typeface="Times New Roman" panose="02020603050405020304" pitchFamily="18" charset="0"/>
              </a:rPr>
              <a:t>SELECT </a:t>
            </a:r>
            <a:r>
              <a:rPr lang="es-CO" sz="1800" kern="100" dirty="0" err="1">
                <a:latin typeface="Aptos" panose="020B0004020202020204" pitchFamily="34" charset="0"/>
                <a:cs typeface="Times New Roman" panose="02020603050405020304" pitchFamily="18" charset="0"/>
              </a:rPr>
              <a:t>landing_outcome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booster_version</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launch_site</a:t>
            </a:r>
            <a:r>
              <a:rPr lang="es-CO" sz="1800" kern="100" dirty="0">
                <a:latin typeface="Aptos" panose="020B0004020202020204" pitchFamily="34" charset="0"/>
                <a:cs typeface="Times New Roman" panose="02020603050405020304" pitchFamily="18" charset="0"/>
              </a:rPr>
              <a:t>, DATE FROM SPACEXTBL WHERE </a:t>
            </a:r>
            <a:r>
              <a:rPr lang="es-CO" sz="1800" kern="100" dirty="0" err="1">
                <a:latin typeface="Aptos" panose="020B0004020202020204" pitchFamily="34" charset="0"/>
                <a:cs typeface="Times New Roman" panose="02020603050405020304" pitchFamily="18" charset="0"/>
              </a:rPr>
              <a:t>landing_outcome</a:t>
            </a:r>
            <a:r>
              <a:rPr lang="es-CO" sz="1800" kern="100" dirty="0">
                <a:latin typeface="Aptos" panose="020B0004020202020204" pitchFamily="34" charset="0"/>
                <a:cs typeface="Times New Roman" panose="02020603050405020304" pitchFamily="18" charset="0"/>
              </a:rPr>
              <a:t> LIKE '%</a:t>
            </a:r>
            <a:r>
              <a:rPr lang="es-CO" sz="1800" kern="100" dirty="0" err="1">
                <a:latin typeface="Aptos" panose="020B0004020202020204" pitchFamily="34" charset="0"/>
                <a:cs typeface="Times New Roman" panose="02020603050405020304" pitchFamily="18" charset="0"/>
              </a:rPr>
              <a:t>Failure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drone</a:t>
            </a:r>
            <a:r>
              <a:rPr lang="es-CO" sz="1800" kern="100" dirty="0">
                <a:latin typeface="Aptos" panose="020B0004020202020204" pitchFamily="34" charset="0"/>
                <a:cs typeface="Times New Roman" panose="02020603050405020304" pitchFamily="18" charset="0"/>
              </a:rPr>
              <a:t> </a:t>
            </a:r>
            <a:r>
              <a:rPr lang="es-CO" sz="1800" kern="100" dirty="0" err="1">
                <a:latin typeface="Aptos" panose="020B0004020202020204" pitchFamily="34" charset="0"/>
                <a:cs typeface="Times New Roman" panose="02020603050405020304" pitchFamily="18" charset="0"/>
              </a:rPr>
              <a:t>ship</a:t>
            </a:r>
            <a:r>
              <a:rPr lang="es-CO" sz="1800" kern="100" dirty="0">
                <a:latin typeface="Aptos" panose="020B0004020202020204" pitchFamily="34" charset="0"/>
                <a:cs typeface="Times New Roman" panose="02020603050405020304" pitchFamily="18" charset="0"/>
              </a:rPr>
              <a:t>)%' AND (DATE LIKE '2015%') ;</a:t>
            </a:r>
          </a:p>
          <a:p>
            <a:pPr>
              <a:spcBef>
                <a:spcPts val="1260"/>
              </a:spcBef>
              <a:spcAft>
                <a:spcPts val="840"/>
              </a:spcAft>
            </a:pPr>
            <a:r>
              <a:rPr lang="en-US" sz="1600" dirty="0">
                <a:latin typeface="system-ui"/>
              </a:rPr>
              <a:t>Rank the count of landing outcomes (such as Failure (drone ship) or Success (ground pad)) between the date 2010-06-04 and 2017-03-20, in descending order.</a:t>
            </a:r>
          </a:p>
          <a:p>
            <a:pPr marL="0" indent="0">
              <a:lnSpc>
                <a:spcPct val="107000"/>
              </a:lnSpc>
              <a:spcAft>
                <a:spcPts val="800"/>
              </a:spcAft>
              <a:buNone/>
            </a:pPr>
            <a:r>
              <a:rPr lang="es-CO" sz="1800" kern="100" dirty="0">
                <a:effectLst/>
                <a:latin typeface="Aptos" panose="020B0004020202020204" pitchFamily="34" charset="0"/>
                <a:ea typeface="Aptos" panose="020B0004020202020204" pitchFamily="34" charset="0"/>
                <a:cs typeface="Times New Roman" panose="02020603050405020304" pitchFamily="18" charset="0"/>
              </a:rPr>
              <a:t>SELECT DISTINCT(</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landing_outcome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FROM SPACEXTBL; SELECT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landing_outcome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COUNT(</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landing_outcome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AS "total" FROM SPACEXTBL WHERE (DATE BETWEEN '2010-06-04' AND '2017-03-20') GROUP BY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landing_outcome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ORDER BY "total" DESC;</a:t>
            </a:r>
          </a:p>
          <a:p>
            <a:pPr>
              <a:lnSpc>
                <a:spcPct val="100000"/>
              </a:lnSpc>
              <a:spcBef>
                <a:spcPts val="1400"/>
              </a:spcBef>
            </a:pPr>
            <a:endParaRPr lang="en-US" sz="1600" b="0" i="0" dirty="0">
              <a:effectLst/>
              <a:latin typeface="system-ui"/>
            </a:endParaRPr>
          </a:p>
          <a:p>
            <a:pPr marL="0" indent="0">
              <a:buNone/>
            </a:pPr>
            <a:r>
              <a:rPr lang="es-CO" dirty="0" err="1">
                <a:hlinkClick r:id="rId3">
                  <a:extLst>
                    <a:ext uri="{A12FA001-AC4F-418D-AE19-62706E023703}">
                      <ahyp:hlinkClr xmlns:ahyp="http://schemas.microsoft.com/office/drawing/2018/hyperlinkcolor" val="tx"/>
                    </a:ext>
                  </a:extLst>
                </a:hlinkClick>
              </a:rPr>
              <a:t>Castone</a:t>
            </a:r>
            <a:r>
              <a:rPr lang="es-CO" dirty="0">
                <a:hlinkClick r:id="rId3">
                  <a:extLst>
                    <a:ext uri="{A12FA001-AC4F-418D-AE19-62706E023703}">
                      <ahyp:hlinkClr xmlns:ahyp="http://schemas.microsoft.com/office/drawing/2018/hyperlinkcolor" val="tx"/>
                    </a:ext>
                  </a:extLst>
                </a:hlinkClick>
              </a:rPr>
              <a:t>/2.1 </a:t>
            </a:r>
            <a:r>
              <a:rPr lang="es-CO" dirty="0" err="1">
                <a:hlinkClick r:id="rId3">
                  <a:extLst>
                    <a:ext uri="{A12FA001-AC4F-418D-AE19-62706E023703}">
                      <ahyp:hlinkClr xmlns:ahyp="http://schemas.microsoft.com/office/drawing/2018/hyperlinkcolor" val="tx"/>
                    </a:ext>
                  </a:extLst>
                </a:hlinkClick>
              </a:rPr>
              <a:t>jupyter-labs-eda-sql-coursera_sqllite.ipynb</a:t>
            </a:r>
            <a:r>
              <a:rPr lang="es-CO" dirty="0">
                <a:hlinkClick r:id="rId3">
                  <a:extLst>
                    <a:ext uri="{A12FA001-AC4F-418D-AE19-62706E023703}">
                      <ahyp:hlinkClr xmlns:ahyp="http://schemas.microsoft.com/office/drawing/2018/hyperlinkcolor" val="tx"/>
                    </a:ext>
                  </a:extLst>
                </a:hlinkClick>
              </a:rPr>
              <a:t> at </a:t>
            </a:r>
            <a:r>
              <a:rPr lang="es-CO" dirty="0" err="1">
                <a:hlinkClick r:id="rId3">
                  <a:extLst>
                    <a:ext uri="{A12FA001-AC4F-418D-AE19-62706E023703}">
                      <ahyp:hlinkClr xmlns:ahyp="http://schemas.microsoft.com/office/drawing/2018/hyperlinkcolor" val="tx"/>
                    </a:ext>
                  </a:extLst>
                </a:hlinkClick>
              </a:rPr>
              <a:t>main</a:t>
            </a:r>
            <a:r>
              <a:rPr lang="es-CO" dirty="0">
                <a:hlinkClick r:id="rId3">
                  <a:extLst>
                    <a:ext uri="{A12FA001-AC4F-418D-AE19-62706E023703}">
                      <ahyp:hlinkClr xmlns:ahyp="http://schemas.microsoft.com/office/drawing/2018/hyperlinkcolor" val="tx"/>
                    </a:ext>
                  </a:extLst>
                </a:hlinkClick>
              </a:rPr>
              <a:t> · </a:t>
            </a:r>
            <a:r>
              <a:rPr lang="es-CO" dirty="0" err="1">
                <a:hlinkClick r:id="rId3">
                  <a:extLst>
                    <a:ext uri="{A12FA001-AC4F-418D-AE19-62706E023703}">
                      <ahyp:hlinkClr xmlns:ahyp="http://schemas.microsoft.com/office/drawing/2018/hyperlinkcolor" val="tx"/>
                    </a:ext>
                  </a:extLst>
                </a:hlinkClick>
              </a:rPr>
              <a:t>blaceta</a:t>
            </a:r>
            <a:r>
              <a:rPr lang="es-CO" dirty="0">
                <a:hlinkClick r:id="rId3">
                  <a:extLst>
                    <a:ext uri="{A12FA001-AC4F-418D-AE19-62706E023703}">
                      <ahyp:hlinkClr xmlns:ahyp="http://schemas.microsoft.com/office/drawing/2018/hyperlinkcolor" val="tx"/>
                    </a:ext>
                  </a:extLst>
                </a:hlinkClick>
              </a:rPr>
              <a:t>/</a:t>
            </a:r>
            <a:r>
              <a:rPr lang="es-CO" dirty="0" err="1">
                <a:hlinkClick r:id="rId3">
                  <a:extLst>
                    <a:ext uri="{A12FA001-AC4F-418D-AE19-62706E023703}">
                      <ahyp:hlinkClr xmlns:ahyp="http://schemas.microsoft.com/office/drawing/2018/hyperlinkcolor" val="tx"/>
                    </a:ext>
                  </a:extLst>
                </a:hlinkClick>
              </a:rPr>
              <a:t>Castone</a:t>
            </a:r>
            <a:endParaRPr lang="en-US" dirty="0"/>
          </a:p>
          <a:p>
            <a:endParaRPr lang="en-US" dirty="0"/>
          </a:p>
          <a:p>
            <a:endParaRPr lang="en-US" dirty="0"/>
          </a:p>
        </p:txBody>
      </p:sp>
      <p:sp>
        <p:nvSpPr>
          <p:cNvPr id="3" name="Title 1">
            <a:extLst>
              <a:ext uri="{FF2B5EF4-FFF2-40B4-BE49-F238E27FC236}">
                <a16:creationId xmlns:a16="http://schemas.microsoft.com/office/drawing/2014/main" id="{A37FE4A8-E9CB-33EB-EB9A-40C91F9B367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675799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7000"/>
              </a:lnSpc>
              <a:spcAft>
                <a:spcPts val="800"/>
              </a:spcAft>
            </a:pPr>
            <a:r>
              <a:rPr lang="es-CO" sz="1800" kern="100" dirty="0">
                <a:effectLst/>
                <a:latin typeface="Aptos" panose="020B0004020202020204" pitchFamily="34" charset="0"/>
                <a:ea typeface="Aptos" panose="020B0004020202020204" pitchFamily="34" charset="0"/>
                <a:cs typeface="Times New Roman" panose="02020603050405020304" pitchFamily="18" charset="0"/>
              </a:rPr>
              <a:t>Use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folium.Circle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add</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highlighted</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circle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area</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with</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text</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label</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on</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specific</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coordinate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Create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add</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folium.Circle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folium.Marker</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for</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each</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launch</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site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on</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site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map</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For</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each</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launch</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result</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in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spacex_df</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data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frame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add</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folium.Marker</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marker_cluster</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Draw</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PolyLine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between</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launch</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site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selected</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coastline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point</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draw</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 line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betwee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launch</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site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its</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closest</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city</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railway</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highway</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etc.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You</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need</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use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MousePosition</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to</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find</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their</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coordinates</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on</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the</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map</a:t>
            </a:r>
            <a:r>
              <a:rPr lang="es-CO" sz="1800" kern="100" dirty="0">
                <a:effectLst/>
                <a:latin typeface="Aptos" panose="020B0004020202020204" pitchFamily="34" charset="0"/>
                <a:ea typeface="Aptos" panose="020B0004020202020204" pitchFamily="34" charset="0"/>
                <a:cs typeface="Times New Roman" panose="02020603050405020304" pitchFamily="18" charset="0"/>
              </a:rPr>
              <a:t> </a:t>
            </a:r>
            <a:r>
              <a:rPr lang="es-CO" sz="1800" kern="100" dirty="0" err="1">
                <a:effectLst/>
                <a:latin typeface="Aptos" panose="020B0004020202020204" pitchFamily="34" charset="0"/>
                <a:ea typeface="Aptos" panose="020B0004020202020204" pitchFamily="34" charset="0"/>
                <a:cs typeface="Times New Roman" panose="02020603050405020304" pitchFamily="18" charset="0"/>
              </a:rPr>
              <a:t>first</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dirty="0" err="1">
                <a:hlinkClick r:id="rId3">
                  <a:extLst>
                    <a:ext uri="{A12FA001-AC4F-418D-AE19-62706E023703}">
                      <ahyp:hlinkClr xmlns:ahyp="http://schemas.microsoft.com/office/drawing/2018/hyperlinkcolor" val="tx"/>
                    </a:ext>
                  </a:extLst>
                </a:hlinkClick>
              </a:rPr>
              <a:t>Castone</a:t>
            </a:r>
            <a:r>
              <a:rPr lang="en-US" dirty="0">
                <a:hlinkClick r:id="rId3">
                  <a:extLst>
                    <a:ext uri="{A12FA001-AC4F-418D-AE19-62706E023703}">
                      <ahyp:hlinkClr xmlns:ahyp="http://schemas.microsoft.com/office/drawing/2018/hyperlinkcolor" val="tx"/>
                    </a:ext>
                  </a:extLst>
                </a:hlinkClick>
              </a:rPr>
              <a:t>/3.1 </a:t>
            </a:r>
            <a:r>
              <a:rPr lang="en-US" dirty="0" err="1">
                <a:hlinkClick r:id="rId3">
                  <a:extLst>
                    <a:ext uri="{A12FA001-AC4F-418D-AE19-62706E023703}">
                      <ahyp:hlinkClr xmlns:ahyp="http://schemas.microsoft.com/office/drawing/2018/hyperlinkcolor" val="tx"/>
                    </a:ext>
                  </a:extLst>
                </a:hlinkClick>
              </a:rPr>
              <a:t>lab_jupyter_launch_site_location.ipynb</a:t>
            </a:r>
            <a:r>
              <a:rPr lang="en-US" dirty="0">
                <a:hlinkClick r:id="rId3">
                  <a:extLst>
                    <a:ext uri="{A12FA001-AC4F-418D-AE19-62706E023703}">
                      <ahyp:hlinkClr xmlns:ahyp="http://schemas.microsoft.com/office/drawing/2018/hyperlinkcolor" val="tx"/>
                    </a:ext>
                  </a:extLst>
                </a:hlinkClick>
              </a:rPr>
              <a:t> at main · </a:t>
            </a:r>
            <a:r>
              <a:rPr lang="en-US" dirty="0" err="1">
                <a:hlinkClick r:id="rId3">
                  <a:extLst>
                    <a:ext uri="{A12FA001-AC4F-418D-AE19-62706E023703}">
                      <ahyp:hlinkClr xmlns:ahyp="http://schemas.microsoft.com/office/drawing/2018/hyperlinkcolor" val="tx"/>
                    </a:ext>
                  </a:extLst>
                </a:hlinkClick>
              </a:rPr>
              <a:t>blaceta</a:t>
            </a:r>
            <a:r>
              <a:rPr lang="en-US" dirty="0">
                <a:hlinkClick r:id="rId3">
                  <a:extLst>
                    <a:ext uri="{A12FA001-AC4F-418D-AE19-62706E023703}">
                      <ahyp:hlinkClr xmlns:ahyp="http://schemas.microsoft.com/office/drawing/2018/hyperlinkcolor" val="tx"/>
                    </a:ext>
                  </a:extLst>
                </a:hlinkClick>
              </a:rPr>
              <a:t>/</a:t>
            </a:r>
            <a:r>
              <a:rPr lang="en-US" dirty="0" err="1">
                <a:hlinkClick r:id="rId3">
                  <a:extLst>
                    <a:ext uri="{A12FA001-AC4F-418D-AE19-62706E023703}">
                      <ahyp:hlinkClr xmlns:ahyp="http://schemas.microsoft.com/office/drawing/2018/hyperlinkcolor" val="tx"/>
                    </a:ext>
                  </a:extLst>
                </a:hlinkClick>
              </a:rPr>
              <a:t>Castone</a:t>
            </a:r>
            <a:endParaRPr lang="en-US" dirty="0"/>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An application was built with </a:t>
            </a:r>
            <a:r>
              <a:rPr lang="en-US" sz="1600" b="0" i="0" dirty="0" err="1">
                <a:solidFill>
                  <a:srgbClr val="111111"/>
                </a:solidFill>
                <a:effectLst/>
                <a:latin typeface="Roboto" panose="02000000000000000000" pitchFamily="2" charset="0"/>
              </a:rPr>
              <a:t>Plotly</a:t>
            </a:r>
            <a:r>
              <a:rPr lang="en-US" sz="1600" b="0" i="0" dirty="0">
                <a:solidFill>
                  <a:srgbClr val="111111"/>
                </a:solidFill>
                <a:effectLst/>
                <a:latin typeface="Roboto" panose="02000000000000000000" pitchFamily="2" charset="0"/>
              </a:rPr>
              <a:t> Dash to perform an interactive visual analysis of SpaceX launch data in real </a:t>
            </a:r>
            <a:r>
              <a:rPr lang="en-US" sz="1600" b="0" i="0" dirty="0" err="1">
                <a:solidFill>
                  <a:srgbClr val="111111"/>
                </a:solidFill>
                <a:effectLst/>
                <a:latin typeface="Roboto" panose="02000000000000000000" pitchFamily="2" charset="0"/>
              </a:rPr>
              <a:t>time.This</a:t>
            </a:r>
            <a:r>
              <a:rPr lang="en-US" sz="1600" b="0" i="0" dirty="0">
                <a:solidFill>
                  <a:srgbClr val="111111"/>
                </a:solidFill>
                <a:effectLst/>
                <a:latin typeface="Roboto" panose="02000000000000000000" pitchFamily="2" charset="0"/>
              </a:rPr>
              <a:t> dashboard application contains input components such as a dropdown list and a range slider to interact with a pie chart and a scatter plot.</a:t>
            </a:r>
          </a:p>
          <a:p>
            <a:pPr marL="0" indent="0">
              <a:lnSpc>
                <a:spcPct val="100000"/>
              </a:lnSpc>
              <a:spcBef>
                <a:spcPts val="1400"/>
              </a:spcBef>
              <a:buNone/>
            </a:pPr>
            <a:r>
              <a:rPr lang="en-US" sz="1600" b="0" i="0" dirty="0">
                <a:solidFill>
                  <a:srgbClr val="111111"/>
                </a:solidFill>
                <a:effectLst/>
                <a:latin typeface="Roboto" panose="02000000000000000000" pitchFamily="2" charset="0"/>
              </a:rPr>
              <a:t>With the Dash callback function in Python to update each time the input component is updated, such as a click or a selection event in the dropdown menu.</a:t>
            </a:r>
            <a:endParaRPr lang="en-US" sz="1600" dirty="0">
              <a:solidFill>
                <a:srgbClr val="111111"/>
              </a:solidFill>
              <a:latin typeface="Roboto" panose="02000000000000000000" pitchFamily="2" charset="0"/>
            </a:endParaRPr>
          </a:p>
          <a:p>
            <a:pPr marL="0" indent="0">
              <a:lnSpc>
                <a:spcPct val="100000"/>
              </a:lnSpc>
              <a:spcBef>
                <a:spcPts val="1400"/>
              </a:spcBef>
              <a:buNone/>
            </a:pPr>
            <a:r>
              <a:rPr lang="en-US" sz="1600" b="0" i="0" dirty="0">
                <a:solidFill>
                  <a:srgbClr val="111111"/>
                </a:solidFill>
                <a:effectLst/>
                <a:latin typeface="Roboto" panose="02000000000000000000" pitchFamily="2" charset="0"/>
              </a:rPr>
              <a:t>Then a scatter plot was created with the x-axis as the payload and the y-axis as the launch result. In this way, it was possible to visually observe how the payload may be correlated with the mission results for the selected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dirty="0" err="1">
                <a:hlinkClick r:id="rId3">
                  <a:extLst>
                    <a:ext uri="{A12FA001-AC4F-418D-AE19-62706E023703}">
                      <ahyp:hlinkClr xmlns:ahyp="http://schemas.microsoft.com/office/drawing/2018/hyperlinkcolor" val="tx"/>
                    </a:ext>
                  </a:extLst>
                </a:hlinkClick>
              </a:rPr>
              <a:t>Castone</a:t>
            </a:r>
            <a:r>
              <a:rPr lang="en-US" dirty="0">
                <a:hlinkClick r:id="rId3">
                  <a:extLst>
                    <a:ext uri="{A12FA001-AC4F-418D-AE19-62706E023703}">
                      <ahyp:hlinkClr xmlns:ahyp="http://schemas.microsoft.com/office/drawing/2018/hyperlinkcolor" val="tx"/>
                    </a:ext>
                  </a:extLst>
                </a:hlinkClick>
              </a:rPr>
              <a:t>/3.2 spacex-dash-app.py at main · </a:t>
            </a:r>
            <a:r>
              <a:rPr lang="en-US" dirty="0" err="1">
                <a:hlinkClick r:id="rId3">
                  <a:extLst>
                    <a:ext uri="{A12FA001-AC4F-418D-AE19-62706E023703}">
                      <ahyp:hlinkClr xmlns:ahyp="http://schemas.microsoft.com/office/drawing/2018/hyperlinkcolor" val="tx"/>
                    </a:ext>
                  </a:extLst>
                </a:hlinkClick>
              </a:rPr>
              <a:t>blaceta</a:t>
            </a:r>
            <a:r>
              <a:rPr lang="en-US" dirty="0">
                <a:hlinkClick r:id="rId3">
                  <a:extLst>
                    <a:ext uri="{A12FA001-AC4F-418D-AE19-62706E023703}">
                      <ahyp:hlinkClr xmlns:ahyp="http://schemas.microsoft.com/office/drawing/2018/hyperlinkcolor" val="tx"/>
                    </a:ext>
                  </a:extLst>
                </a:hlinkClick>
              </a:rPr>
              <a:t>/</a:t>
            </a:r>
            <a:r>
              <a:rPr lang="en-US" dirty="0" err="1">
                <a:hlinkClick r:id="rId3">
                  <a:extLst>
                    <a:ext uri="{A12FA001-AC4F-418D-AE19-62706E023703}">
                      <ahyp:hlinkClr xmlns:ahyp="http://schemas.microsoft.com/office/drawing/2018/hyperlinkcolor" val="tx"/>
                    </a:ext>
                  </a:extLst>
                </a:hlinkClick>
              </a:rPr>
              <a:t>Castone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numCol="2">
            <a:normAutofit fontScale="25000" lnSpcReduction="20000"/>
          </a:bodyPr>
          <a:lstStyle/>
          <a:p>
            <a:pPr>
              <a:lnSpc>
                <a:spcPct val="100000"/>
              </a:lnSpc>
              <a:spcBef>
                <a:spcPts val="1400"/>
              </a:spcBef>
              <a:spcAft>
                <a:spcPts val="800"/>
              </a:spcAft>
            </a:pPr>
            <a:r>
              <a:rPr lang="es-CO" sz="6400" dirty="0" err="1">
                <a:solidFill>
                  <a:srgbClr val="111111"/>
                </a:solidFill>
                <a:latin typeface="Roboto" panose="02000000000000000000" pitchFamily="2" charset="0"/>
              </a:rPr>
              <a:t>Create</a:t>
            </a:r>
            <a:r>
              <a:rPr lang="es-CO" sz="6400" dirty="0">
                <a:solidFill>
                  <a:srgbClr val="111111"/>
                </a:solidFill>
                <a:latin typeface="Roboto" panose="02000000000000000000" pitchFamily="2" charset="0"/>
              </a:rPr>
              <a:t> a </a:t>
            </a:r>
            <a:r>
              <a:rPr lang="es-CO" sz="6400" dirty="0" err="1">
                <a:solidFill>
                  <a:srgbClr val="111111"/>
                </a:solidFill>
                <a:latin typeface="Roboto" panose="02000000000000000000" pitchFamily="2" charset="0"/>
              </a:rPr>
              <a:t>NumPy</a:t>
            </a:r>
            <a:r>
              <a:rPr lang="es-CO" sz="6400" dirty="0">
                <a:solidFill>
                  <a:srgbClr val="111111"/>
                </a:solidFill>
                <a:latin typeface="Roboto" panose="02000000000000000000" pitchFamily="2" charset="0"/>
              </a:rPr>
              <a:t> array </a:t>
            </a:r>
            <a:r>
              <a:rPr lang="es-CO" sz="6400" dirty="0" err="1">
                <a:solidFill>
                  <a:srgbClr val="111111"/>
                </a:solidFill>
                <a:latin typeface="Roboto" panose="02000000000000000000" pitchFamily="2" charset="0"/>
              </a:rPr>
              <a:t>from</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column</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Class</a:t>
            </a:r>
            <a:r>
              <a:rPr lang="es-CO" sz="6400" dirty="0">
                <a:solidFill>
                  <a:srgbClr val="111111"/>
                </a:solidFill>
                <a:latin typeface="Roboto" panose="02000000000000000000" pitchFamily="2" charset="0"/>
              </a:rPr>
              <a:t> in data, </a:t>
            </a:r>
            <a:r>
              <a:rPr lang="es-CO" sz="6400" dirty="0" err="1">
                <a:solidFill>
                  <a:srgbClr val="111111"/>
                </a:solidFill>
                <a:latin typeface="Roboto" panose="02000000000000000000" pitchFamily="2" charset="0"/>
              </a:rPr>
              <a:t>by</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applying</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method</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to_numpy</a:t>
            </a:r>
            <a:r>
              <a:rPr lang="es-CO" sz="6400" dirty="0">
                <a:solidFill>
                  <a:srgbClr val="111111"/>
                </a:solidFill>
                <a:latin typeface="Roboto" panose="02000000000000000000" pitchFamily="2" charset="0"/>
              </a:rPr>
              <a:t>()</a:t>
            </a:r>
          </a:p>
          <a:p>
            <a:pPr>
              <a:lnSpc>
                <a:spcPct val="100000"/>
              </a:lnSpc>
              <a:spcBef>
                <a:spcPts val="1400"/>
              </a:spcBef>
              <a:spcAft>
                <a:spcPts val="800"/>
              </a:spcAft>
            </a:pPr>
            <a:r>
              <a:rPr lang="es-CO" sz="6400" dirty="0">
                <a:solidFill>
                  <a:srgbClr val="111111"/>
                </a:solidFill>
                <a:latin typeface="Roboto" panose="02000000000000000000" pitchFamily="2" charset="0"/>
              </a:rPr>
              <a:t>Use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function</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train_test_split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to</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split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data X and Y </a:t>
            </a:r>
            <a:r>
              <a:rPr lang="es-CO" sz="6400" dirty="0" err="1">
                <a:solidFill>
                  <a:srgbClr val="111111"/>
                </a:solidFill>
                <a:latin typeface="Roboto" panose="02000000000000000000" pitchFamily="2" charset="0"/>
              </a:rPr>
              <a:t>into</a:t>
            </a:r>
            <a:r>
              <a:rPr lang="es-CO" sz="6400" dirty="0">
                <a:solidFill>
                  <a:srgbClr val="111111"/>
                </a:solidFill>
                <a:latin typeface="Roboto" panose="02000000000000000000" pitchFamily="2" charset="0"/>
              </a:rPr>
              <a:t> training and test data. Set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parameter</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test_size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to</a:t>
            </a:r>
            <a:r>
              <a:rPr lang="es-CO" sz="6400" dirty="0">
                <a:solidFill>
                  <a:srgbClr val="111111"/>
                </a:solidFill>
                <a:latin typeface="Roboto" panose="02000000000000000000" pitchFamily="2" charset="0"/>
              </a:rPr>
              <a:t> 0.2 and </a:t>
            </a:r>
            <a:r>
              <a:rPr lang="es-CO" sz="6400" dirty="0" err="1">
                <a:solidFill>
                  <a:srgbClr val="111111"/>
                </a:solidFill>
                <a:latin typeface="Roboto" panose="02000000000000000000" pitchFamily="2" charset="0"/>
              </a:rPr>
              <a:t>random_state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to</a:t>
            </a:r>
            <a:r>
              <a:rPr lang="es-CO" sz="6400" dirty="0">
                <a:solidFill>
                  <a:srgbClr val="111111"/>
                </a:solidFill>
                <a:latin typeface="Roboto" panose="02000000000000000000" pitchFamily="2" charset="0"/>
              </a:rPr>
              <a:t> 2. </a:t>
            </a:r>
          </a:p>
          <a:p>
            <a:pPr>
              <a:lnSpc>
                <a:spcPct val="100000"/>
              </a:lnSpc>
              <a:spcBef>
                <a:spcPts val="1400"/>
              </a:spcBef>
              <a:spcAft>
                <a:spcPts val="800"/>
              </a:spcAft>
            </a:pPr>
            <a:r>
              <a:rPr lang="es-CO" sz="6400" dirty="0" err="1">
                <a:solidFill>
                  <a:srgbClr val="111111"/>
                </a:solidFill>
                <a:latin typeface="Roboto" panose="02000000000000000000" pitchFamily="2" charset="0"/>
              </a:rPr>
              <a:t>Create</a:t>
            </a:r>
            <a:r>
              <a:rPr lang="es-CO" sz="6400" dirty="0">
                <a:solidFill>
                  <a:srgbClr val="111111"/>
                </a:solidFill>
                <a:latin typeface="Roboto" panose="02000000000000000000" pitchFamily="2" charset="0"/>
              </a:rPr>
              <a:t> a </a:t>
            </a:r>
            <a:r>
              <a:rPr lang="es-CO" sz="6400" dirty="0" err="1">
                <a:solidFill>
                  <a:srgbClr val="111111"/>
                </a:solidFill>
                <a:latin typeface="Roboto" panose="02000000000000000000" pitchFamily="2" charset="0"/>
              </a:rPr>
              <a:t>logistic</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regression</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then</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create</a:t>
            </a:r>
            <a:r>
              <a:rPr lang="es-CO" sz="6400" dirty="0">
                <a:solidFill>
                  <a:srgbClr val="111111"/>
                </a:solidFill>
                <a:latin typeface="Roboto" panose="02000000000000000000" pitchFamily="2" charset="0"/>
              </a:rPr>
              <a:t> a </a:t>
            </a:r>
            <a:r>
              <a:rPr lang="es-CO" sz="6400" dirty="0" err="1">
                <a:solidFill>
                  <a:srgbClr val="111111"/>
                </a:solidFill>
                <a:latin typeface="Roboto" panose="02000000000000000000" pitchFamily="2" charset="0"/>
              </a:rPr>
              <a:t>GridSearchCV</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logreg_cv</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with</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cv</a:t>
            </a:r>
            <a:r>
              <a:rPr lang="es-CO" sz="6400" dirty="0">
                <a:solidFill>
                  <a:srgbClr val="111111"/>
                </a:solidFill>
                <a:latin typeface="Roboto" panose="02000000000000000000" pitchFamily="2" charset="0"/>
              </a:rPr>
              <a:t> = 10. </a:t>
            </a:r>
            <a:r>
              <a:rPr lang="es-CO" sz="6400" dirty="0" err="1">
                <a:solidFill>
                  <a:srgbClr val="111111"/>
                </a:solidFill>
                <a:latin typeface="Roboto" panose="02000000000000000000" pitchFamily="2" charset="0"/>
              </a:rPr>
              <a:t>Fit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to</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find</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best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parameters</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from</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dictionary</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parameters</a:t>
            </a:r>
            <a:r>
              <a:rPr lang="es-CO" sz="6400" dirty="0">
                <a:solidFill>
                  <a:srgbClr val="111111"/>
                </a:solidFill>
                <a:latin typeface="Roboto" panose="02000000000000000000" pitchFamily="2" charset="0"/>
              </a:rPr>
              <a:t>.</a:t>
            </a:r>
            <a:endParaRPr lang="es-CO" sz="11200" dirty="0"/>
          </a:p>
          <a:p>
            <a:pPr>
              <a:lnSpc>
                <a:spcPct val="100000"/>
              </a:lnSpc>
              <a:spcBef>
                <a:spcPts val="1400"/>
              </a:spcBef>
              <a:spcAft>
                <a:spcPts val="800"/>
              </a:spcAft>
            </a:pPr>
            <a:r>
              <a:rPr lang="es-CO" sz="6400" dirty="0" err="1">
                <a:solidFill>
                  <a:srgbClr val="111111"/>
                </a:solidFill>
                <a:latin typeface="Roboto" panose="02000000000000000000" pitchFamily="2" charset="0"/>
              </a:rPr>
              <a:t>Lets</a:t>
            </a:r>
            <a:r>
              <a:rPr lang="es-CO" sz="6400" dirty="0">
                <a:solidFill>
                  <a:srgbClr val="111111"/>
                </a:solidFill>
                <a:latin typeface="Roboto" panose="02000000000000000000" pitchFamily="2" charset="0"/>
              </a:rPr>
              <a:t> look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confusion</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matrix</a:t>
            </a:r>
            <a:r>
              <a:rPr lang="es-CO" sz="6400" dirty="0">
                <a:solidFill>
                  <a:srgbClr val="111111"/>
                </a:solidFill>
                <a:latin typeface="Roboto" panose="02000000000000000000" pitchFamily="2" charset="0"/>
              </a:rPr>
              <a:t>.</a:t>
            </a:r>
          </a:p>
          <a:p>
            <a:pPr>
              <a:lnSpc>
                <a:spcPct val="100000"/>
              </a:lnSpc>
              <a:spcBef>
                <a:spcPts val="1400"/>
              </a:spcBef>
              <a:spcAft>
                <a:spcPts val="800"/>
              </a:spcAft>
            </a:pPr>
            <a:r>
              <a:rPr lang="es-CO" sz="6400" dirty="0" err="1">
                <a:solidFill>
                  <a:srgbClr val="111111"/>
                </a:solidFill>
                <a:latin typeface="Roboto" panose="02000000000000000000" pitchFamily="2" charset="0"/>
              </a:rPr>
              <a:t>Create</a:t>
            </a:r>
            <a:r>
              <a:rPr lang="es-CO" sz="6400" dirty="0">
                <a:solidFill>
                  <a:srgbClr val="111111"/>
                </a:solidFill>
                <a:latin typeface="Roboto" panose="02000000000000000000" pitchFamily="2" charset="0"/>
              </a:rPr>
              <a:t> a </a:t>
            </a:r>
            <a:r>
              <a:rPr lang="es-CO" sz="6400" dirty="0" err="1">
                <a:solidFill>
                  <a:srgbClr val="111111"/>
                </a:solidFill>
                <a:latin typeface="Roboto" panose="02000000000000000000" pitchFamily="2" charset="0"/>
              </a:rPr>
              <a:t>support</a:t>
            </a:r>
            <a:r>
              <a:rPr lang="es-CO" sz="6400" dirty="0">
                <a:solidFill>
                  <a:srgbClr val="111111"/>
                </a:solidFill>
                <a:latin typeface="Roboto" panose="02000000000000000000" pitchFamily="2" charset="0"/>
              </a:rPr>
              <a:t> vector machine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then</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create</a:t>
            </a:r>
            <a:r>
              <a:rPr lang="es-CO" sz="6400" dirty="0">
                <a:solidFill>
                  <a:srgbClr val="111111"/>
                </a:solidFill>
                <a:latin typeface="Roboto" panose="02000000000000000000" pitchFamily="2" charset="0"/>
              </a:rPr>
              <a:t> a </a:t>
            </a:r>
            <a:r>
              <a:rPr lang="es-CO" sz="6400" dirty="0" err="1">
                <a:solidFill>
                  <a:srgbClr val="111111"/>
                </a:solidFill>
                <a:latin typeface="Roboto" panose="02000000000000000000" pitchFamily="2" charset="0"/>
              </a:rPr>
              <a:t>GridSearchCV</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svm_cv</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with</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cv</a:t>
            </a:r>
            <a:r>
              <a:rPr lang="es-CO" sz="6400" dirty="0">
                <a:solidFill>
                  <a:srgbClr val="111111"/>
                </a:solidFill>
                <a:latin typeface="Roboto" panose="02000000000000000000" pitchFamily="2" charset="0"/>
              </a:rPr>
              <a:t> = 10. </a:t>
            </a:r>
            <a:r>
              <a:rPr lang="es-CO" sz="6400" dirty="0" err="1">
                <a:solidFill>
                  <a:srgbClr val="111111"/>
                </a:solidFill>
                <a:latin typeface="Roboto" panose="02000000000000000000" pitchFamily="2" charset="0"/>
              </a:rPr>
              <a:t>Fit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to</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find</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best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parameters</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from</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dictionary</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parameters</a:t>
            </a:r>
            <a:r>
              <a:rPr lang="es-CO" sz="6400" dirty="0">
                <a:solidFill>
                  <a:srgbClr val="111111"/>
                </a:solidFill>
                <a:latin typeface="Roboto" panose="02000000000000000000" pitchFamily="2" charset="0"/>
              </a:rPr>
              <a:t>.</a:t>
            </a:r>
          </a:p>
          <a:p>
            <a:pPr>
              <a:lnSpc>
                <a:spcPct val="100000"/>
              </a:lnSpc>
              <a:spcBef>
                <a:spcPts val="1400"/>
              </a:spcBef>
              <a:spcAft>
                <a:spcPts val="800"/>
              </a:spcAft>
            </a:pPr>
            <a:r>
              <a:rPr lang="es-CO" sz="6400" dirty="0" err="1">
                <a:solidFill>
                  <a:srgbClr val="111111"/>
                </a:solidFill>
                <a:latin typeface="Roboto" panose="02000000000000000000" pitchFamily="2" charset="0"/>
              </a:rPr>
              <a:t>Create</a:t>
            </a:r>
            <a:r>
              <a:rPr lang="es-CO" sz="6400" dirty="0">
                <a:solidFill>
                  <a:srgbClr val="111111"/>
                </a:solidFill>
                <a:latin typeface="Roboto" panose="02000000000000000000" pitchFamily="2" charset="0"/>
              </a:rPr>
              <a:t> a </a:t>
            </a:r>
            <a:r>
              <a:rPr lang="es-CO" sz="6400" dirty="0" err="1">
                <a:solidFill>
                  <a:srgbClr val="111111"/>
                </a:solidFill>
                <a:latin typeface="Roboto" panose="02000000000000000000" pitchFamily="2" charset="0"/>
              </a:rPr>
              <a:t>decision</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tree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classifier</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then</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create</a:t>
            </a:r>
            <a:r>
              <a:rPr lang="es-CO" sz="6400" dirty="0">
                <a:solidFill>
                  <a:srgbClr val="111111"/>
                </a:solidFill>
                <a:latin typeface="Roboto" panose="02000000000000000000" pitchFamily="2" charset="0"/>
              </a:rPr>
              <a:t> a </a:t>
            </a:r>
            <a:r>
              <a:rPr lang="es-CO" sz="6400" dirty="0" err="1">
                <a:solidFill>
                  <a:srgbClr val="111111"/>
                </a:solidFill>
                <a:latin typeface="Roboto" panose="02000000000000000000" pitchFamily="2" charset="0"/>
              </a:rPr>
              <a:t>GridSearchCV</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tree_cv</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with</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cv</a:t>
            </a:r>
            <a:r>
              <a:rPr lang="es-CO" sz="6400" dirty="0">
                <a:solidFill>
                  <a:srgbClr val="111111"/>
                </a:solidFill>
                <a:latin typeface="Roboto" panose="02000000000000000000" pitchFamily="2" charset="0"/>
              </a:rPr>
              <a:t> = 10. </a:t>
            </a:r>
            <a:r>
              <a:rPr lang="es-CO" sz="6400" dirty="0" err="1">
                <a:solidFill>
                  <a:srgbClr val="111111"/>
                </a:solidFill>
                <a:latin typeface="Roboto" panose="02000000000000000000" pitchFamily="2" charset="0"/>
              </a:rPr>
              <a:t>Fit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to</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find</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best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parameters</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from</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dictionary</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parameters</a:t>
            </a:r>
            <a:r>
              <a:rPr lang="es-CO" sz="6400" dirty="0">
                <a:solidFill>
                  <a:srgbClr val="111111"/>
                </a:solidFill>
                <a:latin typeface="Roboto" panose="02000000000000000000" pitchFamily="2" charset="0"/>
              </a:rPr>
              <a:t>.</a:t>
            </a:r>
          </a:p>
          <a:p>
            <a:pPr>
              <a:lnSpc>
                <a:spcPct val="100000"/>
              </a:lnSpc>
              <a:spcBef>
                <a:spcPts val="1400"/>
              </a:spcBef>
              <a:spcAft>
                <a:spcPts val="800"/>
              </a:spcAft>
            </a:pPr>
            <a:r>
              <a:rPr lang="es-CO" sz="6400" dirty="0" err="1">
                <a:solidFill>
                  <a:srgbClr val="111111"/>
                </a:solidFill>
                <a:latin typeface="Roboto" panose="02000000000000000000" pitchFamily="2" charset="0"/>
              </a:rPr>
              <a:t>Create</a:t>
            </a:r>
            <a:r>
              <a:rPr lang="es-CO" sz="6400" dirty="0">
                <a:solidFill>
                  <a:srgbClr val="111111"/>
                </a:solidFill>
                <a:latin typeface="Roboto" panose="02000000000000000000" pitchFamily="2" charset="0"/>
              </a:rPr>
              <a:t> a k </a:t>
            </a:r>
            <a:r>
              <a:rPr lang="es-CO" sz="6400" dirty="0" err="1">
                <a:solidFill>
                  <a:srgbClr val="111111"/>
                </a:solidFill>
                <a:latin typeface="Roboto" panose="02000000000000000000" pitchFamily="2" charset="0"/>
              </a:rPr>
              <a:t>nearest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neighbors</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then</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create</a:t>
            </a:r>
            <a:r>
              <a:rPr lang="es-CO" sz="6400" dirty="0">
                <a:solidFill>
                  <a:srgbClr val="111111"/>
                </a:solidFill>
                <a:latin typeface="Roboto" panose="02000000000000000000" pitchFamily="2" charset="0"/>
              </a:rPr>
              <a:t> a </a:t>
            </a:r>
            <a:r>
              <a:rPr lang="es-CO" sz="6400" dirty="0" err="1">
                <a:solidFill>
                  <a:srgbClr val="111111"/>
                </a:solidFill>
                <a:latin typeface="Roboto" panose="02000000000000000000" pitchFamily="2" charset="0"/>
              </a:rPr>
              <a:t>GridSearchCV</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knn_cv</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with</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cv</a:t>
            </a:r>
            <a:r>
              <a:rPr lang="es-CO" sz="6400" dirty="0">
                <a:solidFill>
                  <a:srgbClr val="111111"/>
                </a:solidFill>
                <a:latin typeface="Roboto" panose="02000000000000000000" pitchFamily="2" charset="0"/>
              </a:rPr>
              <a:t> = 10. </a:t>
            </a:r>
            <a:r>
              <a:rPr lang="es-CO" sz="6400" dirty="0" err="1">
                <a:solidFill>
                  <a:srgbClr val="111111"/>
                </a:solidFill>
                <a:latin typeface="Roboto" panose="02000000000000000000" pitchFamily="2" charset="0"/>
              </a:rPr>
              <a:t>Fit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object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to</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find</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best</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parameters</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from</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the</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dictionary</a:t>
            </a:r>
            <a:r>
              <a:rPr lang="es-CO" sz="6400" dirty="0">
                <a:solidFill>
                  <a:srgbClr val="111111"/>
                </a:solidFill>
                <a:latin typeface="Roboto" panose="02000000000000000000" pitchFamily="2" charset="0"/>
              </a:rPr>
              <a:t> </a:t>
            </a:r>
            <a:r>
              <a:rPr lang="es-CO" sz="6400" dirty="0" err="1">
                <a:solidFill>
                  <a:srgbClr val="111111"/>
                </a:solidFill>
                <a:latin typeface="Roboto" panose="02000000000000000000" pitchFamily="2" charset="0"/>
              </a:rPr>
              <a:t>parameters</a:t>
            </a:r>
            <a:r>
              <a:rPr lang="es-CO" sz="6400" dirty="0">
                <a:solidFill>
                  <a:srgbClr val="111111"/>
                </a:solidFill>
                <a:latin typeface="Roboto" panose="02000000000000000000" pitchFamily="2" charset="0"/>
              </a:rPr>
              <a:t>.</a:t>
            </a:r>
          </a:p>
          <a:p>
            <a:pPr marL="0" indent="0">
              <a:lnSpc>
                <a:spcPct val="100000"/>
              </a:lnSpc>
              <a:spcBef>
                <a:spcPts val="1400"/>
              </a:spcBef>
              <a:buNone/>
            </a:pPr>
            <a:r>
              <a:rPr lang="en-US" sz="11200" dirty="0" err="1">
                <a:hlinkClick r:id="rId3">
                  <a:extLst>
                    <a:ext uri="{A12FA001-AC4F-418D-AE19-62706E023703}">
                      <ahyp:hlinkClr xmlns:ahyp="http://schemas.microsoft.com/office/drawing/2018/hyperlinkcolor" val="tx"/>
                    </a:ext>
                  </a:extLst>
                </a:hlinkClick>
              </a:rPr>
              <a:t>Castone</a:t>
            </a:r>
            <a:r>
              <a:rPr lang="en-US" sz="11200" dirty="0">
                <a:hlinkClick r:id="rId3">
                  <a:extLst>
                    <a:ext uri="{A12FA001-AC4F-418D-AE19-62706E023703}">
                      <ahyp:hlinkClr xmlns:ahyp="http://schemas.microsoft.com/office/drawing/2018/hyperlinkcolor" val="tx"/>
                    </a:ext>
                  </a:extLst>
                </a:hlinkClick>
              </a:rPr>
              <a:t>/4.1 </a:t>
            </a:r>
            <a:r>
              <a:rPr lang="en-US" sz="11200" dirty="0" err="1">
                <a:hlinkClick r:id="rId3">
                  <a:extLst>
                    <a:ext uri="{A12FA001-AC4F-418D-AE19-62706E023703}">
                      <ahyp:hlinkClr xmlns:ahyp="http://schemas.microsoft.com/office/drawing/2018/hyperlinkcolor" val="tx"/>
                    </a:ext>
                  </a:extLst>
                </a:hlinkClick>
              </a:rPr>
              <a:t>SpaceX_Machine</a:t>
            </a:r>
            <a:r>
              <a:rPr lang="en-US" sz="11200" dirty="0">
                <a:hlinkClick r:id="rId3">
                  <a:extLst>
                    <a:ext uri="{A12FA001-AC4F-418D-AE19-62706E023703}">
                      <ahyp:hlinkClr xmlns:ahyp="http://schemas.microsoft.com/office/drawing/2018/hyperlinkcolor" val="tx"/>
                    </a:ext>
                  </a:extLst>
                </a:hlinkClick>
              </a:rPr>
              <a:t> Learning Prediction_Part_5.ipynb at main · </a:t>
            </a:r>
            <a:r>
              <a:rPr lang="en-US" sz="11200" dirty="0" err="1">
                <a:hlinkClick r:id="rId3">
                  <a:extLst>
                    <a:ext uri="{A12FA001-AC4F-418D-AE19-62706E023703}">
                      <ahyp:hlinkClr xmlns:ahyp="http://schemas.microsoft.com/office/drawing/2018/hyperlinkcolor" val="tx"/>
                    </a:ext>
                  </a:extLst>
                </a:hlinkClick>
              </a:rPr>
              <a:t>blaceta</a:t>
            </a:r>
            <a:r>
              <a:rPr lang="en-US" sz="11200" dirty="0">
                <a:hlinkClick r:id="rId3">
                  <a:extLst>
                    <a:ext uri="{A12FA001-AC4F-418D-AE19-62706E023703}">
                      <ahyp:hlinkClr xmlns:ahyp="http://schemas.microsoft.com/office/drawing/2018/hyperlinkcolor" val="tx"/>
                    </a:ext>
                  </a:extLst>
                </a:hlinkClick>
              </a:rPr>
              <a:t>/</a:t>
            </a:r>
            <a:r>
              <a:rPr lang="en-US" sz="11200" dirty="0" err="1">
                <a:hlinkClick r:id="rId3">
                  <a:extLst>
                    <a:ext uri="{A12FA001-AC4F-418D-AE19-62706E023703}">
                      <ahyp:hlinkClr xmlns:ahyp="http://schemas.microsoft.com/office/drawing/2018/hyperlinkcolor" val="tx"/>
                    </a:ext>
                  </a:extLst>
                </a:hlinkClick>
              </a:rPr>
              <a:t>Castone</a:t>
            </a:r>
            <a:endParaRPr lang="en-US" sz="11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n 2">
            <a:extLst>
              <a:ext uri="{FF2B5EF4-FFF2-40B4-BE49-F238E27FC236}">
                <a16:creationId xmlns:a16="http://schemas.microsoft.com/office/drawing/2014/main" id="{DC3D1FFC-9CA6-AB53-9D6E-FBB93A37CD22}"/>
              </a:ext>
            </a:extLst>
          </p:cNvPr>
          <p:cNvPicPr>
            <a:picLocks noChangeAspect="1"/>
          </p:cNvPicPr>
          <p:nvPr/>
        </p:nvPicPr>
        <p:blipFill>
          <a:blip r:embed="rId4"/>
          <a:stretch>
            <a:fillRect/>
          </a:stretch>
        </p:blipFill>
        <p:spPr>
          <a:xfrm>
            <a:off x="875571" y="2237730"/>
            <a:ext cx="5220429" cy="4620270"/>
          </a:xfrm>
          <a:prstGeom prst="rect">
            <a:avLst/>
          </a:prstGeom>
        </p:spPr>
      </p:pic>
      <p:pic>
        <p:nvPicPr>
          <p:cNvPr id="6" name="Imagen 5">
            <a:extLst>
              <a:ext uri="{FF2B5EF4-FFF2-40B4-BE49-F238E27FC236}">
                <a16:creationId xmlns:a16="http://schemas.microsoft.com/office/drawing/2014/main" id="{A6278CA2-F502-F5E7-B6EB-E5FA24D5F310}"/>
              </a:ext>
            </a:extLst>
          </p:cNvPr>
          <p:cNvPicPr>
            <a:picLocks noChangeAspect="1"/>
          </p:cNvPicPr>
          <p:nvPr/>
        </p:nvPicPr>
        <p:blipFill>
          <a:blip r:embed="rId5"/>
          <a:stretch>
            <a:fillRect/>
          </a:stretch>
        </p:blipFill>
        <p:spPr>
          <a:xfrm>
            <a:off x="6130446" y="2237730"/>
            <a:ext cx="5220429" cy="410584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7FF5702-C50B-65A7-4764-5FC5560F00C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67FC874-6B6B-5A29-DA5F-68671FB8AD91}"/>
              </a:ext>
            </a:extLst>
          </p:cNvPr>
          <p:cNvSpPr txBox="1">
            <a:spLocks/>
          </p:cNvSpPr>
          <p:nvPr/>
        </p:nvSpPr>
        <p:spPr>
          <a:xfrm>
            <a:off x="841125" y="1807337"/>
            <a:ext cx="7068725" cy="16216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680ABE7-B774-7D1A-C089-F5A5846C1A3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E664C2AD-9930-98D3-6B55-1C4998C9F96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Imagen 4">
            <a:extLst>
              <a:ext uri="{FF2B5EF4-FFF2-40B4-BE49-F238E27FC236}">
                <a16:creationId xmlns:a16="http://schemas.microsoft.com/office/drawing/2014/main" id="{16F66F99-BE0D-FB2C-CFFC-3949BBF82918}"/>
              </a:ext>
            </a:extLst>
          </p:cNvPr>
          <p:cNvPicPr>
            <a:picLocks noChangeAspect="1"/>
          </p:cNvPicPr>
          <p:nvPr/>
        </p:nvPicPr>
        <p:blipFill>
          <a:blip r:embed="rId4"/>
          <a:stretch>
            <a:fillRect/>
          </a:stretch>
        </p:blipFill>
        <p:spPr>
          <a:xfrm>
            <a:off x="841125" y="2237730"/>
            <a:ext cx="5525271" cy="4143953"/>
          </a:xfrm>
          <a:prstGeom prst="rect">
            <a:avLst/>
          </a:prstGeom>
        </p:spPr>
      </p:pic>
      <p:pic>
        <p:nvPicPr>
          <p:cNvPr id="10" name="Imagen 9">
            <a:extLst>
              <a:ext uri="{FF2B5EF4-FFF2-40B4-BE49-F238E27FC236}">
                <a16:creationId xmlns:a16="http://schemas.microsoft.com/office/drawing/2014/main" id="{CE5B8556-2F69-477E-0B5B-26AA49F1D2DB}"/>
              </a:ext>
            </a:extLst>
          </p:cNvPr>
          <p:cNvPicPr>
            <a:picLocks noChangeAspect="1"/>
          </p:cNvPicPr>
          <p:nvPr/>
        </p:nvPicPr>
        <p:blipFill>
          <a:blip r:embed="rId5"/>
          <a:stretch>
            <a:fillRect/>
          </a:stretch>
        </p:blipFill>
        <p:spPr>
          <a:xfrm>
            <a:off x="6366396" y="2359468"/>
            <a:ext cx="5391902" cy="4067743"/>
          </a:xfrm>
          <a:prstGeom prst="rect">
            <a:avLst/>
          </a:prstGeom>
        </p:spPr>
      </p:pic>
    </p:spTree>
    <p:extLst>
      <p:ext uri="{BB962C8B-B14F-4D97-AF65-F5344CB8AC3E}">
        <p14:creationId xmlns:p14="http://schemas.microsoft.com/office/powerpoint/2010/main" val="211954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In this graph, you can see the number of launches that took place at their respective launch sites, where you can observe those that were successful and those that had problems.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6EC2EFA4-33C5-29FC-F369-8380EF1A1442}"/>
              </a:ext>
            </a:extLst>
          </p:cNvPr>
          <p:cNvPicPr>
            <a:picLocks noChangeAspect="1"/>
          </p:cNvPicPr>
          <p:nvPr/>
        </p:nvPicPr>
        <p:blipFill>
          <a:blip r:embed="rId3"/>
          <a:stretch>
            <a:fillRect/>
          </a:stretch>
        </p:blipFill>
        <p:spPr>
          <a:xfrm>
            <a:off x="5655550" y="1300514"/>
            <a:ext cx="5630061" cy="472505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In this graph, you can observe the relationship between the total mass of the launch and the location where the launch took place, as well as whether it was successful or had any issues.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195F2038-E0B1-080B-E527-E9D7BF579EF9}"/>
              </a:ext>
            </a:extLst>
          </p:cNvPr>
          <p:cNvPicPr>
            <a:picLocks noChangeAspect="1"/>
          </p:cNvPicPr>
          <p:nvPr/>
        </p:nvPicPr>
        <p:blipFill>
          <a:blip r:embed="rId3"/>
          <a:stretch>
            <a:fillRect/>
          </a:stretch>
        </p:blipFill>
        <p:spPr>
          <a:xfrm>
            <a:off x="4922752" y="1446554"/>
            <a:ext cx="6392167" cy="422016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This diagram illustrates the relationship between the success rate and the orbit of the mission. Success was only not achieved in the SO orbit; however, in all other orbits, the success percentage is favorable.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DC101788-C86D-7DDD-767B-AD0855E7BC09}"/>
              </a:ext>
            </a:extLst>
          </p:cNvPr>
          <p:cNvPicPr>
            <a:picLocks noChangeAspect="1"/>
          </p:cNvPicPr>
          <p:nvPr/>
        </p:nvPicPr>
        <p:blipFill>
          <a:blip r:embed="rId3"/>
          <a:stretch>
            <a:fillRect/>
          </a:stretch>
        </p:blipFill>
        <p:spPr>
          <a:xfrm>
            <a:off x="5839560" y="1437027"/>
            <a:ext cx="5582429" cy="423921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In this graph, we can observe the relationship between the number of flights undertaken and the orbits to which the mission was directed. It can also be evidenced that the number of successful cases is greater, and the SO orbit is the one that does not show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1FB4BF38-08A6-7831-251D-65A1B44D3842}"/>
              </a:ext>
            </a:extLst>
          </p:cNvPr>
          <p:cNvPicPr>
            <a:picLocks noChangeAspect="1"/>
          </p:cNvPicPr>
          <p:nvPr/>
        </p:nvPicPr>
        <p:blipFill>
          <a:blip r:embed="rId3"/>
          <a:stretch>
            <a:fillRect/>
          </a:stretch>
        </p:blipFill>
        <p:spPr>
          <a:xfrm>
            <a:off x="5903235" y="1281461"/>
            <a:ext cx="5382376" cy="474411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In the following graph, the relationship between the useful mass of the aircraft and the orbits it was directed to, as well as the cases of successes presented, can be observed.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D52DB57F-2A49-6A51-6B9E-4AD3E9BED588}"/>
              </a:ext>
            </a:extLst>
          </p:cNvPr>
          <p:cNvPicPr>
            <a:picLocks noChangeAspect="1"/>
          </p:cNvPicPr>
          <p:nvPr/>
        </p:nvPicPr>
        <p:blipFill>
          <a:blip r:embed="rId3"/>
          <a:stretch>
            <a:fillRect/>
          </a:stretch>
        </p:blipFill>
        <p:spPr>
          <a:xfrm>
            <a:off x="6093761" y="1350331"/>
            <a:ext cx="5191850" cy="476316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The following graph shows the relationship between the success rate of launches and the years they were launched. As can be seen, as experience was gained and technology evolved, the success rate increased.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51C7B579-BA0A-3062-3284-9744945EED10}"/>
              </a:ext>
            </a:extLst>
          </p:cNvPr>
          <p:cNvPicPr>
            <a:picLocks noChangeAspect="1"/>
          </p:cNvPicPr>
          <p:nvPr/>
        </p:nvPicPr>
        <p:blipFill>
          <a:blip r:embed="rId3"/>
          <a:stretch>
            <a:fillRect/>
          </a:stretch>
        </p:blipFill>
        <p:spPr>
          <a:xfrm>
            <a:off x="5885069" y="1524591"/>
            <a:ext cx="5572903" cy="413442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835913"/>
            <a:ext cx="5325990" cy="3341050"/>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A consultation was conducted to find the unique locations where the launches took place, four were found, and multiple launches have been conducted from these.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AB3211E8-1DDC-F425-B6C0-D81D143773EE}"/>
              </a:ext>
            </a:extLst>
          </p:cNvPr>
          <p:cNvPicPr>
            <a:picLocks noChangeAspect="1"/>
          </p:cNvPicPr>
          <p:nvPr/>
        </p:nvPicPr>
        <p:blipFill>
          <a:blip r:embed="rId3"/>
          <a:stretch>
            <a:fillRect/>
          </a:stretch>
        </p:blipFill>
        <p:spPr>
          <a:xfrm>
            <a:off x="7455737" y="1825625"/>
            <a:ext cx="3118432" cy="3773564"/>
          </a:xfrm>
          <a:prstGeom prst="rect">
            <a:avLst/>
          </a:prstGeom>
        </p:spPr>
      </p:pic>
      <p:pic>
        <p:nvPicPr>
          <p:cNvPr id="10" name="Imagen 9">
            <a:extLst>
              <a:ext uri="{FF2B5EF4-FFF2-40B4-BE49-F238E27FC236}">
                <a16:creationId xmlns:a16="http://schemas.microsoft.com/office/drawing/2014/main" id="{1E89C743-5A4F-FB7D-9D12-E1A23F41AB6B}"/>
              </a:ext>
            </a:extLst>
          </p:cNvPr>
          <p:cNvPicPr>
            <a:picLocks noChangeAspect="1"/>
          </p:cNvPicPr>
          <p:nvPr/>
        </p:nvPicPr>
        <p:blipFill>
          <a:blip r:embed="rId4"/>
          <a:stretch>
            <a:fillRect/>
          </a:stretch>
        </p:blipFill>
        <p:spPr>
          <a:xfrm>
            <a:off x="770011" y="1825624"/>
            <a:ext cx="6464210" cy="79448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443673"/>
            <a:ext cx="2707218" cy="3733290"/>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A query was made to find the five records where the launch sites start with the string 'CCA'. This was done in order to be able to use this information later.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53390336-A83B-0B35-8A33-CFFDEDCB87D8}"/>
              </a:ext>
            </a:extLst>
          </p:cNvPr>
          <p:cNvPicPr>
            <a:picLocks noChangeAspect="1"/>
          </p:cNvPicPr>
          <p:nvPr/>
        </p:nvPicPr>
        <p:blipFill>
          <a:blip r:embed="rId3"/>
          <a:stretch>
            <a:fillRect/>
          </a:stretch>
        </p:blipFill>
        <p:spPr>
          <a:xfrm>
            <a:off x="3674961" y="2443673"/>
            <a:ext cx="7783011" cy="3581900"/>
          </a:xfrm>
          <a:prstGeom prst="rect">
            <a:avLst/>
          </a:prstGeom>
        </p:spPr>
      </p:pic>
      <p:pic>
        <p:nvPicPr>
          <p:cNvPr id="8" name="Imagen 7">
            <a:extLst>
              <a:ext uri="{FF2B5EF4-FFF2-40B4-BE49-F238E27FC236}">
                <a16:creationId xmlns:a16="http://schemas.microsoft.com/office/drawing/2014/main" id="{69E42C29-AAE5-F7CE-3AC0-0C4DF7C8643A}"/>
              </a:ext>
            </a:extLst>
          </p:cNvPr>
          <p:cNvPicPr>
            <a:picLocks noChangeAspect="1"/>
          </p:cNvPicPr>
          <p:nvPr/>
        </p:nvPicPr>
        <p:blipFill>
          <a:blip r:embed="rId4"/>
          <a:stretch>
            <a:fillRect/>
          </a:stretch>
        </p:blipFill>
        <p:spPr>
          <a:xfrm>
            <a:off x="770011" y="1299960"/>
            <a:ext cx="10651978" cy="9314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56537"/>
            <a:ext cx="9745589" cy="2220425"/>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A consultation was conducted to find the total mass of the payload carried by the rockets launched by 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BFD7010E-B1FA-FA5E-EAFF-19390DFFDC16}"/>
              </a:ext>
            </a:extLst>
          </p:cNvPr>
          <p:cNvPicPr>
            <a:picLocks noChangeAspect="1"/>
          </p:cNvPicPr>
          <p:nvPr/>
        </p:nvPicPr>
        <p:blipFill>
          <a:blip r:embed="rId3"/>
          <a:stretch>
            <a:fillRect/>
          </a:stretch>
        </p:blipFill>
        <p:spPr>
          <a:xfrm>
            <a:off x="770011" y="1888617"/>
            <a:ext cx="9204575" cy="2067920"/>
          </a:xfrm>
          <a:prstGeom prst="rect">
            <a:avLst/>
          </a:prstGeom>
        </p:spPr>
      </p:pic>
      <p:sp>
        <p:nvSpPr>
          <p:cNvPr id="7" name="Rectángulo 6">
            <a:extLst>
              <a:ext uri="{FF2B5EF4-FFF2-40B4-BE49-F238E27FC236}">
                <a16:creationId xmlns:a16="http://schemas.microsoft.com/office/drawing/2014/main" id="{9860405E-E57E-3015-83D8-61021DD54E7D}"/>
              </a:ext>
            </a:extLst>
          </p:cNvPr>
          <p:cNvSpPr/>
          <p:nvPr/>
        </p:nvSpPr>
        <p:spPr>
          <a:xfrm>
            <a:off x="770010" y="2532185"/>
            <a:ext cx="2500728" cy="549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171624"/>
            <a:ext cx="10515600"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600" b="0" i="0" dirty="0">
                <a:solidFill>
                  <a:srgbClr val="111111"/>
                </a:solidFill>
                <a:effectLst/>
                <a:latin typeface="Roboto" panose="02000000000000000000" pitchFamily="2" charset="0"/>
              </a:rPr>
              <a:t>First, data collection was carried out using API and web scraping. Once the data was collected, different  	techniques were used for managing this data. With the normalized data and in manageable formats, the 	data was visualized in order to evaluate it and draw relevant conclusions. And once with this 	information, the different systems were designed and tested to predict the information.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4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The best hyperparameters for logistic regression, </a:t>
            </a:r>
            <a:r>
              <a:rPr lang="en-US" sz="1800" dirty="0" err="1">
                <a:solidFill>
                  <a:schemeClr val="accent3">
                    <a:lumMod val="25000"/>
                  </a:schemeClr>
                </a:solidFill>
                <a:latin typeface="Abadi" panose="020B0604020104020204" pitchFamily="34" charset="0"/>
              </a:rPr>
              <a:t>svm</a:t>
            </a:r>
            <a:r>
              <a:rPr lang="en-US" sz="1800" dirty="0">
                <a:solidFill>
                  <a:schemeClr val="accent3">
                    <a:lumMod val="25000"/>
                  </a:schemeClr>
                </a:solidFill>
                <a:latin typeface="Abadi" panose="020B0604020104020204" pitchFamily="34" charset="0"/>
              </a:rPr>
              <a:t>, decision tree and </a:t>
            </a:r>
            <a:r>
              <a:rPr lang="en-US" sz="1800" dirty="0" err="1">
                <a:solidFill>
                  <a:schemeClr val="accent3">
                    <a:lumMod val="25000"/>
                  </a:schemeClr>
                </a:solidFill>
                <a:latin typeface="Abadi" panose="020B0604020104020204" pitchFamily="34" charset="0"/>
              </a:rPr>
              <a:t>knn</a:t>
            </a:r>
            <a:r>
              <a:rPr lang="en-US" sz="1800" dirty="0">
                <a:solidFill>
                  <a:schemeClr val="accent3">
                    <a:lumMod val="25000"/>
                  </a:schemeClr>
                </a:solidFill>
                <a:latin typeface="Abadi" panose="020B0604020104020204" pitchFamily="34" charset="0"/>
              </a:rPr>
              <a:t> classifiers.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73061"/>
            <a:ext cx="9745589" cy="1903901"/>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A survey was conducted to evaluate the average payload mass carried by the F9 v1.1 rocket version.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0A35A799-C582-2243-64F1-C4ECE3C01F53}"/>
              </a:ext>
            </a:extLst>
          </p:cNvPr>
          <p:cNvPicPr>
            <a:picLocks noChangeAspect="1"/>
          </p:cNvPicPr>
          <p:nvPr/>
        </p:nvPicPr>
        <p:blipFill>
          <a:blip r:embed="rId3"/>
          <a:stretch>
            <a:fillRect/>
          </a:stretch>
        </p:blipFill>
        <p:spPr>
          <a:xfrm>
            <a:off x="770011" y="1644999"/>
            <a:ext cx="10121818" cy="2065355"/>
          </a:xfrm>
          <a:prstGeom prst="rect">
            <a:avLst/>
          </a:prstGeom>
        </p:spPr>
      </p:pic>
      <p:sp>
        <p:nvSpPr>
          <p:cNvPr id="7" name="Rectángulo 6">
            <a:extLst>
              <a:ext uri="{FF2B5EF4-FFF2-40B4-BE49-F238E27FC236}">
                <a16:creationId xmlns:a16="http://schemas.microsoft.com/office/drawing/2014/main" id="{C8ED9526-F659-FDEE-AF7D-1A6EEEB30AA0}"/>
              </a:ext>
            </a:extLst>
          </p:cNvPr>
          <p:cNvSpPr/>
          <p:nvPr/>
        </p:nvSpPr>
        <p:spPr>
          <a:xfrm>
            <a:off x="770010" y="2268415"/>
            <a:ext cx="2535898" cy="549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57753"/>
            <a:ext cx="9745589" cy="2119209"/>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rgbClr val="111111"/>
                </a:solidFill>
                <a:latin typeface="Roboto" panose="02000000000000000000" pitchFamily="2" charset="0"/>
              </a:rPr>
              <a:t>A consultation was carried out to find the date when the first successful landing result was achieved on the terrestrial platform.</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1C785C6C-BA91-2745-AC2C-D39E8C93D0BC}"/>
              </a:ext>
            </a:extLst>
          </p:cNvPr>
          <p:cNvPicPr>
            <a:picLocks noChangeAspect="1"/>
          </p:cNvPicPr>
          <p:nvPr/>
        </p:nvPicPr>
        <p:blipFill>
          <a:blip r:embed="rId3"/>
          <a:stretch>
            <a:fillRect/>
          </a:stretch>
        </p:blipFill>
        <p:spPr>
          <a:xfrm>
            <a:off x="770010" y="1775886"/>
            <a:ext cx="10515599" cy="2281867"/>
          </a:xfrm>
          <a:prstGeom prst="rect">
            <a:avLst/>
          </a:prstGeom>
        </p:spPr>
      </p:pic>
      <p:sp>
        <p:nvSpPr>
          <p:cNvPr id="7" name="Rectángulo 6">
            <a:extLst>
              <a:ext uri="{FF2B5EF4-FFF2-40B4-BE49-F238E27FC236}">
                <a16:creationId xmlns:a16="http://schemas.microsoft.com/office/drawing/2014/main" id="{48ADECE7-BAE2-6AD3-EC0E-D8ACC85DAF36}"/>
              </a:ext>
            </a:extLst>
          </p:cNvPr>
          <p:cNvSpPr/>
          <p:nvPr/>
        </p:nvSpPr>
        <p:spPr>
          <a:xfrm>
            <a:off x="770011" y="2409092"/>
            <a:ext cx="3081020" cy="7033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62155"/>
            <a:ext cx="9745589" cy="914807"/>
          </a:xfrm>
          <a:prstGeom prst="rect">
            <a:avLst/>
          </a:prstGeom>
        </p:spPr>
        <p:txBody>
          <a:bodyPr lIns="91440" tIns="45720" rIns="91440" bIns="45720" anchor="t">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The inquiry was made to find the names of the rockets that are successful in the drone ship and if the payload mass was between the range of 4000 and 6000, and four results were found.</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E14DF38F-3A96-C1F8-CD22-17A2EEC93806}"/>
              </a:ext>
            </a:extLst>
          </p:cNvPr>
          <p:cNvPicPr>
            <a:picLocks noChangeAspect="1"/>
          </p:cNvPicPr>
          <p:nvPr/>
        </p:nvPicPr>
        <p:blipFill>
          <a:blip r:embed="rId3"/>
          <a:stretch>
            <a:fillRect/>
          </a:stretch>
        </p:blipFill>
        <p:spPr>
          <a:xfrm>
            <a:off x="770010" y="1595845"/>
            <a:ext cx="10515600" cy="3635023"/>
          </a:xfrm>
          <a:prstGeom prst="rect">
            <a:avLst/>
          </a:prstGeom>
        </p:spPr>
      </p:pic>
      <p:sp>
        <p:nvSpPr>
          <p:cNvPr id="6" name="Rectángulo 5">
            <a:extLst>
              <a:ext uri="{FF2B5EF4-FFF2-40B4-BE49-F238E27FC236}">
                <a16:creationId xmlns:a16="http://schemas.microsoft.com/office/drawing/2014/main" id="{4E4EC7FC-CB57-287F-895B-3218D4D70F95}"/>
              </a:ext>
            </a:extLst>
          </p:cNvPr>
          <p:cNvSpPr/>
          <p:nvPr/>
        </p:nvSpPr>
        <p:spPr>
          <a:xfrm>
            <a:off x="770011" y="2373923"/>
            <a:ext cx="2641404" cy="6330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93319"/>
            <a:ext cx="9745589" cy="1583643"/>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The total number of results of successful and failed missions was consulted, where it was evident that the majority were successful and a few had failures.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0CE2DD9C-9B7E-1C68-6C2A-D362F301671F}"/>
              </a:ext>
            </a:extLst>
          </p:cNvPr>
          <p:cNvPicPr>
            <a:picLocks noChangeAspect="1"/>
          </p:cNvPicPr>
          <p:nvPr/>
        </p:nvPicPr>
        <p:blipFill>
          <a:blip r:embed="rId3"/>
          <a:stretch>
            <a:fillRect/>
          </a:stretch>
        </p:blipFill>
        <p:spPr>
          <a:xfrm>
            <a:off x="770009" y="1637247"/>
            <a:ext cx="9745589" cy="2956072"/>
          </a:xfrm>
          <a:prstGeom prst="rect">
            <a:avLst/>
          </a:prstGeom>
        </p:spPr>
      </p:pic>
      <p:sp>
        <p:nvSpPr>
          <p:cNvPr id="7" name="Rectángulo 6">
            <a:extLst>
              <a:ext uri="{FF2B5EF4-FFF2-40B4-BE49-F238E27FC236}">
                <a16:creationId xmlns:a16="http://schemas.microsoft.com/office/drawing/2014/main" id="{5454DB5B-8593-1121-C400-7EBF71BBEB96}"/>
              </a:ext>
            </a:extLst>
          </p:cNvPr>
          <p:cNvSpPr/>
          <p:nvPr/>
        </p:nvSpPr>
        <p:spPr>
          <a:xfrm>
            <a:off x="770009" y="2215662"/>
            <a:ext cx="2149037" cy="5490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65431"/>
            <a:ext cx="10515600" cy="1411532"/>
          </a:xfrm>
          <a:prstGeom prst="rect">
            <a:avLst/>
          </a:prstGeom>
        </p:spPr>
        <p:txBody>
          <a:bodyPr>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It was consulted about all the booster versions that have carried the maximum payload mass, and five different ones were found.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31B1E8CB-2017-715C-E2E0-CEC4DEAC58F5}"/>
              </a:ext>
            </a:extLst>
          </p:cNvPr>
          <p:cNvPicPr>
            <a:picLocks noChangeAspect="1"/>
          </p:cNvPicPr>
          <p:nvPr/>
        </p:nvPicPr>
        <p:blipFill>
          <a:blip r:embed="rId3"/>
          <a:stretch>
            <a:fillRect/>
          </a:stretch>
        </p:blipFill>
        <p:spPr>
          <a:xfrm>
            <a:off x="770011" y="1644122"/>
            <a:ext cx="10515600" cy="3050971"/>
          </a:xfrm>
          <a:prstGeom prst="rect">
            <a:avLst/>
          </a:prstGeom>
        </p:spPr>
      </p:pic>
      <p:sp>
        <p:nvSpPr>
          <p:cNvPr id="7" name="Rectángulo 6">
            <a:extLst>
              <a:ext uri="{FF2B5EF4-FFF2-40B4-BE49-F238E27FC236}">
                <a16:creationId xmlns:a16="http://schemas.microsoft.com/office/drawing/2014/main" id="{1550C1D9-4CC4-5630-D5BB-BAAA6359DCA9}"/>
              </a:ext>
            </a:extLst>
          </p:cNvPr>
          <p:cNvSpPr/>
          <p:nvPr/>
        </p:nvSpPr>
        <p:spPr>
          <a:xfrm>
            <a:off x="770011" y="2268415"/>
            <a:ext cx="10308297" cy="45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68615"/>
            <a:ext cx="9745589" cy="2308348"/>
          </a:xfrm>
          <a:prstGeom prst="rect">
            <a:avLst/>
          </a:prstGeom>
        </p:spPr>
        <p:txBody>
          <a:bodyPr lIns="91440" tIns="45720" rIns="91440" bIns="45720" anchor="t">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The records were consulted that will show the names of the months, the results of failures in the landing of the drone-ship, the versions of the launcher, and the launch site for the months of the year 2015. It was found that this event has occurred twice.</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57031C3E-548B-94C6-E4B1-EF2DE2AE411F}"/>
              </a:ext>
            </a:extLst>
          </p:cNvPr>
          <p:cNvPicPr>
            <a:picLocks noChangeAspect="1"/>
          </p:cNvPicPr>
          <p:nvPr/>
        </p:nvPicPr>
        <p:blipFill>
          <a:blip r:embed="rId3"/>
          <a:stretch>
            <a:fillRect/>
          </a:stretch>
        </p:blipFill>
        <p:spPr>
          <a:xfrm>
            <a:off x="770009" y="1532311"/>
            <a:ext cx="10830727" cy="2336304"/>
          </a:xfrm>
          <a:prstGeom prst="rect">
            <a:avLst/>
          </a:prstGeom>
        </p:spPr>
      </p:pic>
      <p:sp>
        <p:nvSpPr>
          <p:cNvPr id="7" name="Rectángulo 6">
            <a:extLst>
              <a:ext uri="{FF2B5EF4-FFF2-40B4-BE49-F238E27FC236}">
                <a16:creationId xmlns:a16="http://schemas.microsoft.com/office/drawing/2014/main" id="{68673F5D-D10B-9402-3340-DB7CCAB7DA4C}"/>
              </a:ext>
            </a:extLst>
          </p:cNvPr>
          <p:cNvSpPr/>
          <p:nvPr/>
        </p:nvSpPr>
        <p:spPr>
          <a:xfrm>
            <a:off x="770009" y="2250831"/>
            <a:ext cx="2254545" cy="4747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743199"/>
            <a:ext cx="7705774" cy="3433763"/>
          </a:xfrm>
          <a:prstGeom prst="rect">
            <a:avLst/>
          </a:prstGeom>
        </p:spPr>
        <p:txBody>
          <a:bodyPr lIns="91440" tIns="45720" rIns="91440" bIns="45720" anchor="t"/>
          <a:lstStyle/>
          <a:p>
            <a:pPr marL="0" indent="0">
              <a:lnSpc>
                <a:spcPct val="100000"/>
              </a:lnSpc>
              <a:spcBef>
                <a:spcPts val="1400"/>
              </a:spcBef>
              <a:buNone/>
            </a:pPr>
            <a:r>
              <a:rPr lang="en-US" sz="1600" b="0" i="0" dirty="0">
                <a:solidFill>
                  <a:srgbClr val="111111"/>
                </a:solidFill>
                <a:effectLst/>
                <a:latin typeface="Roboto" panose="02000000000000000000" pitchFamily="2" charset="0"/>
              </a:rPr>
              <a:t>The number of landing results was classified (as Failure (drone ship) or Success (ground platform)) between the dates June 4, 2010, and March 20, 2017, in descending order.</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E16518E9-0DE1-9930-7B8A-C394BC8E4803}"/>
              </a:ext>
            </a:extLst>
          </p:cNvPr>
          <p:cNvPicPr>
            <a:picLocks noChangeAspect="1"/>
          </p:cNvPicPr>
          <p:nvPr/>
        </p:nvPicPr>
        <p:blipFill>
          <a:blip r:embed="rId3"/>
          <a:stretch>
            <a:fillRect/>
          </a:stretch>
        </p:blipFill>
        <p:spPr>
          <a:xfrm>
            <a:off x="770010" y="1663001"/>
            <a:ext cx="10515599" cy="691472"/>
          </a:xfrm>
          <a:prstGeom prst="rect">
            <a:avLst/>
          </a:prstGeom>
        </p:spPr>
      </p:pic>
      <p:pic>
        <p:nvPicPr>
          <p:cNvPr id="8" name="Imagen 7">
            <a:extLst>
              <a:ext uri="{FF2B5EF4-FFF2-40B4-BE49-F238E27FC236}">
                <a16:creationId xmlns:a16="http://schemas.microsoft.com/office/drawing/2014/main" id="{3EFB86D8-9E4C-3421-B6CA-87E4E595AE2D}"/>
              </a:ext>
            </a:extLst>
          </p:cNvPr>
          <p:cNvPicPr>
            <a:picLocks noChangeAspect="1"/>
          </p:cNvPicPr>
          <p:nvPr/>
        </p:nvPicPr>
        <p:blipFill>
          <a:blip r:embed="rId4"/>
          <a:stretch>
            <a:fillRect/>
          </a:stretch>
        </p:blipFill>
        <p:spPr>
          <a:xfrm>
            <a:off x="8862646" y="2519563"/>
            <a:ext cx="2422963" cy="346137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58029"/>
            <a:ext cx="10687962" cy="1018934"/>
          </a:xfrm>
          <a:prstGeom prst="rect">
            <a:avLst/>
          </a:prstGeom>
        </p:spPr>
        <p:txBody>
          <a:bodyPr lIns="91440" tIns="45720" rIns="91440" bIns="45720" anchor="t">
            <a:normAutofit/>
          </a:bodyPr>
          <a:lstStyle/>
          <a:p>
            <a:pPr marL="0" indent="0">
              <a:lnSpc>
                <a:spcPct val="100000"/>
              </a:lnSpc>
              <a:spcBef>
                <a:spcPts val="1400"/>
              </a:spcBef>
              <a:buNone/>
            </a:pPr>
            <a:r>
              <a:rPr lang="en-US" sz="1600" b="0" i="0" dirty="0">
                <a:solidFill>
                  <a:srgbClr val="111111"/>
                </a:solidFill>
                <a:effectLst/>
                <a:latin typeface="Roboto" panose="02000000000000000000" pitchFamily="2" charset="0"/>
              </a:rPr>
              <a:t>All the sites where the launches have taken place are near the ocean and over restricted areas.</a:t>
            </a: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on the map</a:t>
            </a:r>
          </a:p>
        </p:txBody>
      </p:sp>
      <p:pic>
        <p:nvPicPr>
          <p:cNvPr id="6" name="Imagen 5">
            <a:extLst>
              <a:ext uri="{FF2B5EF4-FFF2-40B4-BE49-F238E27FC236}">
                <a16:creationId xmlns:a16="http://schemas.microsoft.com/office/drawing/2014/main" id="{FC387887-40D1-BB2F-603D-E2FE62339909}"/>
              </a:ext>
            </a:extLst>
          </p:cNvPr>
          <p:cNvPicPr>
            <a:picLocks noChangeAspect="1"/>
          </p:cNvPicPr>
          <p:nvPr/>
        </p:nvPicPr>
        <p:blipFill>
          <a:blip r:embed="rId3"/>
          <a:stretch>
            <a:fillRect/>
          </a:stretch>
        </p:blipFill>
        <p:spPr>
          <a:xfrm>
            <a:off x="5697415" y="1699971"/>
            <a:ext cx="5734850" cy="3458058"/>
          </a:xfrm>
          <a:prstGeom prst="rect">
            <a:avLst/>
          </a:prstGeom>
        </p:spPr>
      </p:pic>
      <p:pic>
        <p:nvPicPr>
          <p:cNvPr id="8" name="Imagen 7">
            <a:extLst>
              <a:ext uri="{FF2B5EF4-FFF2-40B4-BE49-F238E27FC236}">
                <a16:creationId xmlns:a16="http://schemas.microsoft.com/office/drawing/2014/main" id="{4564B0FC-F6E7-53F0-3FC9-E5071221D2B8}"/>
              </a:ext>
            </a:extLst>
          </p:cNvPr>
          <p:cNvPicPr>
            <a:picLocks noChangeAspect="1"/>
          </p:cNvPicPr>
          <p:nvPr/>
        </p:nvPicPr>
        <p:blipFill>
          <a:blip r:embed="rId4"/>
          <a:stretch>
            <a:fillRect/>
          </a:stretch>
        </p:blipFill>
        <p:spPr>
          <a:xfrm>
            <a:off x="770012" y="1699972"/>
            <a:ext cx="3458058" cy="34580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rgbClr val="111111"/>
                </a:solidFill>
                <a:latin typeface="Roboto" panose="02000000000000000000" pitchFamily="2" charset="0"/>
              </a:rPr>
              <a:t>The</a:t>
            </a:r>
            <a:r>
              <a:rPr lang="en-US" dirty="0">
                <a:solidFill>
                  <a:schemeClr val="accent3">
                    <a:lumMod val="25000"/>
                  </a:schemeClr>
                </a:solidFill>
                <a:latin typeface="Abadi"/>
              </a:rPr>
              <a:t> </a:t>
            </a:r>
            <a:r>
              <a:rPr lang="en-US" sz="1600" dirty="0">
                <a:solidFill>
                  <a:srgbClr val="111111"/>
                </a:solidFill>
                <a:latin typeface="Roboto" panose="02000000000000000000" pitchFamily="2" charset="0"/>
              </a:rPr>
              <a:t>green indicators represent successful launches, and the red indicators represent those that failed. Based on this information alone, we could conclude that there were more failures than successes.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launch sites</a:t>
            </a:r>
          </a:p>
        </p:txBody>
      </p:sp>
      <p:pic>
        <p:nvPicPr>
          <p:cNvPr id="4" name="Imagen 3">
            <a:extLst>
              <a:ext uri="{FF2B5EF4-FFF2-40B4-BE49-F238E27FC236}">
                <a16:creationId xmlns:a16="http://schemas.microsoft.com/office/drawing/2014/main" id="{CDBC9511-BBCD-9777-14BE-772A9107C5D6}"/>
              </a:ext>
            </a:extLst>
          </p:cNvPr>
          <p:cNvPicPr>
            <a:picLocks noChangeAspect="1"/>
          </p:cNvPicPr>
          <p:nvPr/>
        </p:nvPicPr>
        <p:blipFill>
          <a:blip r:embed="rId3"/>
          <a:stretch>
            <a:fillRect/>
          </a:stretch>
        </p:blipFill>
        <p:spPr>
          <a:xfrm>
            <a:off x="6268360" y="1825625"/>
            <a:ext cx="5189612" cy="425724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499275"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1600" b="0" i="0" dirty="0">
                <a:solidFill>
                  <a:srgbClr val="111111"/>
                </a:solidFill>
                <a:effectLst/>
                <a:latin typeface="Roboto" panose="02000000000000000000" pitchFamily="2" charset="0"/>
              </a:rPr>
              <a:t>It was determined whether the first stage of SpaceX landed and we assessed the cost of a launch. This 	information was used to analyze the feasibility of whether another alternative company wants to 	compete against SpaceX for a rocket launch. In this project, the data was collected, normalized, and 	predictions were made.</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1600" b="0" i="0" dirty="0">
                <a:solidFill>
                  <a:srgbClr val="111111"/>
                </a:solidFill>
                <a:effectLst/>
                <a:latin typeface="Roboto" panose="02000000000000000000" pitchFamily="2" charset="0"/>
              </a:rPr>
              <a:t>What are the decisive factors for a successful launch?</a:t>
            </a:r>
            <a:endParaRPr lang="en-US" sz="2200" b="0" i="0" dirty="0">
              <a:solidFill>
                <a:schemeClr val="accent3">
                  <a:lumMod val="25000"/>
                </a:schemeClr>
              </a:solidFill>
              <a:effectLst/>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	</a:t>
            </a:r>
            <a:r>
              <a:rPr lang="en-US" sz="1600" b="0" i="0" dirty="0">
                <a:solidFill>
                  <a:srgbClr val="111111"/>
                </a:solidFill>
                <a:effectLst/>
                <a:latin typeface="Roboto" panose="02000000000000000000" pitchFamily="2" charset="0"/>
              </a:rPr>
              <a:t>What are the chances of completing a full mission?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354949" cy="4314825"/>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rgbClr val="111111"/>
                </a:solidFill>
                <a:latin typeface="Roboto" panose="02000000000000000000" pitchFamily="2" charset="0"/>
              </a:rPr>
              <a:t>The distances between a launch point and its surroundings were calculated and no striking sites were found nearby because these stations are in hidden locations</a:t>
            </a:r>
            <a:r>
              <a:rPr lang="en-US"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Landmarks to launch sites</a:t>
            </a:r>
          </a:p>
        </p:txBody>
      </p:sp>
      <p:pic>
        <p:nvPicPr>
          <p:cNvPr id="4" name="Imagen 3">
            <a:extLst>
              <a:ext uri="{FF2B5EF4-FFF2-40B4-BE49-F238E27FC236}">
                <a16:creationId xmlns:a16="http://schemas.microsoft.com/office/drawing/2014/main" id="{EE60AD9C-48F2-817F-D844-DACB78E4DC4B}"/>
              </a:ext>
            </a:extLst>
          </p:cNvPr>
          <p:cNvPicPr>
            <a:picLocks noChangeAspect="1"/>
          </p:cNvPicPr>
          <p:nvPr/>
        </p:nvPicPr>
        <p:blipFill>
          <a:blip r:embed="rId3"/>
          <a:stretch>
            <a:fillRect/>
          </a:stretch>
        </p:blipFill>
        <p:spPr>
          <a:xfrm>
            <a:off x="4124960" y="1690688"/>
            <a:ext cx="7160651" cy="39564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64889" cy="4351338"/>
          </a:xfrm>
          <a:prstGeom prst="rect">
            <a:avLst/>
          </a:prstGeom>
        </p:spPr>
        <p:txBody>
          <a:bodyPr lIns="91440" tIns="45720" rIns="91440" bIns="45720" anchor="t">
            <a:normAutofit/>
          </a:bodyPr>
          <a:lstStyle/>
          <a:p>
            <a:pPr marL="0" indent="0">
              <a:lnSpc>
                <a:spcPct val="100000"/>
              </a:lnSpc>
              <a:spcBef>
                <a:spcPts val="1400"/>
              </a:spcBef>
              <a:buNone/>
            </a:pPr>
            <a:r>
              <a:rPr lang="en-US" sz="1600" dirty="0">
                <a:solidFill>
                  <a:srgbClr val="111111"/>
                </a:solidFill>
                <a:latin typeface="Roboto" panose="02000000000000000000" pitchFamily="2" charset="0"/>
              </a:rPr>
              <a:t>In the following graph you can see the successful distribution of the launches according to the site where the launch was carried out, where the KSC LC-39A station dominates them all.</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site launches</a:t>
            </a:r>
          </a:p>
        </p:txBody>
      </p:sp>
      <p:pic>
        <p:nvPicPr>
          <p:cNvPr id="4" name="Imagen 3">
            <a:extLst>
              <a:ext uri="{FF2B5EF4-FFF2-40B4-BE49-F238E27FC236}">
                <a16:creationId xmlns:a16="http://schemas.microsoft.com/office/drawing/2014/main" id="{6A1F0FD0-1332-C034-F06C-500BACF74B0D}"/>
              </a:ext>
            </a:extLst>
          </p:cNvPr>
          <p:cNvPicPr>
            <a:picLocks noChangeAspect="1"/>
          </p:cNvPicPr>
          <p:nvPr/>
        </p:nvPicPr>
        <p:blipFill>
          <a:blip r:embed="rId3"/>
          <a:stretch>
            <a:fillRect/>
          </a:stretch>
        </p:blipFill>
        <p:spPr>
          <a:xfrm>
            <a:off x="4334900" y="1620170"/>
            <a:ext cx="6950712" cy="363763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563817" cy="4351338"/>
          </a:xfrm>
          <a:prstGeom prst="rect">
            <a:avLst/>
          </a:prstGeom>
        </p:spPr>
        <p:txBody>
          <a:bodyPr lIns="91440" tIns="45720" rIns="91440" bIns="45720" anchor="t">
            <a:normAutofit/>
          </a:bodyPr>
          <a:lstStyle/>
          <a:p>
            <a:pPr marL="0" indent="0">
              <a:lnSpc>
                <a:spcPct val="100000"/>
              </a:lnSpc>
              <a:spcBef>
                <a:spcPts val="1400"/>
              </a:spcBef>
              <a:buNone/>
            </a:pPr>
            <a:r>
              <a:rPr lang="en-US" sz="1700" dirty="0">
                <a:solidFill>
                  <a:srgbClr val="111111"/>
                </a:solidFill>
                <a:latin typeface="Roboto" panose="02000000000000000000" pitchFamily="2" charset="0"/>
              </a:rPr>
              <a:t>In the previous graph it was determined that the KSC LC 39A station is the most used, therefore in this graph the success rate of the launches at this station is studied where almost 80% of the launches carried out at this station were successful</a:t>
            </a:r>
            <a:r>
              <a:rPr lang="en-US" dirty="0">
                <a:solidFill>
                  <a:schemeClr val="accent3">
                    <a:lumMod val="25000"/>
                  </a:schemeClr>
                </a:solidFill>
                <a:latin typeface="Abadi"/>
              </a:rPr>
              <a:t>.</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KSC LC -  39A</a:t>
            </a:r>
          </a:p>
        </p:txBody>
      </p:sp>
      <p:pic>
        <p:nvPicPr>
          <p:cNvPr id="4" name="Imagen 3">
            <a:extLst>
              <a:ext uri="{FF2B5EF4-FFF2-40B4-BE49-F238E27FC236}">
                <a16:creationId xmlns:a16="http://schemas.microsoft.com/office/drawing/2014/main" id="{48C579B7-6E52-2499-4165-F52948233840}"/>
              </a:ext>
            </a:extLst>
          </p:cNvPr>
          <p:cNvPicPr>
            <a:picLocks noChangeAspect="1"/>
          </p:cNvPicPr>
          <p:nvPr/>
        </p:nvPicPr>
        <p:blipFill>
          <a:blip r:embed="rId3"/>
          <a:stretch>
            <a:fillRect/>
          </a:stretch>
        </p:blipFill>
        <p:spPr>
          <a:xfrm>
            <a:off x="4297844" y="1825625"/>
            <a:ext cx="7087413" cy="41999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484077"/>
            <a:ext cx="10607484" cy="1692886"/>
          </a:xfrm>
          <a:prstGeom prst="rect">
            <a:avLst/>
          </a:prstGeom>
        </p:spPr>
        <p:txBody>
          <a:bodyPr lIns="91440" tIns="45720" rIns="91440" bIns="45720" anchor="t">
            <a:normAutofit/>
          </a:bodyPr>
          <a:lstStyle/>
          <a:p>
            <a:pPr marL="0" indent="0">
              <a:lnSpc>
                <a:spcPct val="100000"/>
              </a:lnSpc>
              <a:spcBef>
                <a:spcPts val="1400"/>
              </a:spcBef>
              <a:buNone/>
            </a:pPr>
            <a:r>
              <a:rPr lang="en-US" sz="1700" dirty="0">
                <a:solidFill>
                  <a:srgbClr val="111111"/>
                </a:solidFill>
                <a:latin typeface="Roboto" panose="02000000000000000000" pitchFamily="2" charset="0"/>
              </a:rPr>
              <a:t>In this graph you can see the correlation between payload and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correlation</a:t>
            </a:r>
          </a:p>
        </p:txBody>
      </p:sp>
      <p:pic>
        <p:nvPicPr>
          <p:cNvPr id="4" name="Imagen 3">
            <a:extLst>
              <a:ext uri="{FF2B5EF4-FFF2-40B4-BE49-F238E27FC236}">
                <a16:creationId xmlns:a16="http://schemas.microsoft.com/office/drawing/2014/main" id="{9CE8AC60-BF7C-0A9A-AC3D-05B96E432974}"/>
              </a:ext>
            </a:extLst>
          </p:cNvPr>
          <p:cNvPicPr>
            <a:picLocks noChangeAspect="1"/>
          </p:cNvPicPr>
          <p:nvPr/>
        </p:nvPicPr>
        <p:blipFill>
          <a:blip r:embed="rId3"/>
          <a:stretch>
            <a:fillRect/>
          </a:stretch>
        </p:blipFill>
        <p:spPr>
          <a:xfrm>
            <a:off x="770010" y="1825625"/>
            <a:ext cx="10607485" cy="265845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2607147"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700" dirty="0">
                <a:solidFill>
                  <a:srgbClr val="111111"/>
                </a:solidFill>
                <a:latin typeface="Roboto" panose="02000000000000000000" pitchFamily="2" charset="0"/>
              </a:rPr>
              <a:t>Using the same data and tests performed, it was found that the accuracy is the same.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C0693FB5-2EF9-3392-3376-82466E7C9A0B}"/>
              </a:ext>
            </a:extLst>
          </p:cNvPr>
          <p:cNvPicPr>
            <a:picLocks noChangeAspect="1"/>
          </p:cNvPicPr>
          <p:nvPr/>
        </p:nvPicPr>
        <p:blipFill>
          <a:blip r:embed="rId3"/>
          <a:stretch>
            <a:fillRect/>
          </a:stretch>
        </p:blipFill>
        <p:spPr>
          <a:xfrm>
            <a:off x="3377157" y="1874772"/>
            <a:ext cx="8080815" cy="415080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73589" cy="3811588"/>
          </a:xfrm>
          <a:prstGeom prst="rect">
            <a:avLst/>
          </a:prstGeom>
        </p:spPr>
        <p:txBody>
          <a:bodyPr>
            <a:normAutofit/>
          </a:bodyPr>
          <a:lstStyle/>
          <a:p>
            <a:pPr marL="0" indent="0">
              <a:lnSpc>
                <a:spcPct val="100000"/>
              </a:lnSpc>
              <a:spcBef>
                <a:spcPts val="1400"/>
              </a:spcBef>
              <a:buNone/>
            </a:pPr>
            <a:r>
              <a:rPr lang="en-US" sz="1700" dirty="0">
                <a:solidFill>
                  <a:srgbClr val="111111"/>
                </a:solidFill>
                <a:latin typeface="Roboto" panose="02000000000000000000" pitchFamily="2" charset="0"/>
              </a:rPr>
              <a:t>All models presented the same matrix, which shows that the evidence in the previous graph is relevant</a:t>
            </a:r>
            <a:r>
              <a:rPr lang="en-US" sz="2200" dirty="0">
                <a:solidFill>
                  <a:schemeClr val="accent3">
                    <a:lumMod val="25000"/>
                  </a:schemeClr>
                </a:solidFill>
                <a:latin typeface="Abadi" panose="020B0604020104020204" pitchFamily="34" charset="0"/>
              </a:rPr>
              <a:t>.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20D22ACD-7A04-2CA9-72C7-65B04030BD1B}"/>
              </a:ext>
            </a:extLst>
          </p:cNvPr>
          <p:cNvPicPr>
            <a:picLocks noChangeAspect="1"/>
          </p:cNvPicPr>
          <p:nvPr/>
        </p:nvPicPr>
        <p:blipFill>
          <a:blip r:embed="rId3"/>
          <a:stretch>
            <a:fillRect/>
          </a:stretch>
        </p:blipFill>
        <p:spPr>
          <a:xfrm>
            <a:off x="5943600" y="1627554"/>
            <a:ext cx="5478389" cy="440227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1700" dirty="0">
                <a:solidFill>
                  <a:srgbClr val="111111"/>
                </a:solidFill>
                <a:latin typeface="Roboto" panose="02000000000000000000" pitchFamily="2" charset="0"/>
              </a:rPr>
              <a:t>After conducting this research, the following conclusions were reached:</a:t>
            </a:r>
          </a:p>
          <a:p>
            <a:pPr marL="0" indent="0">
              <a:lnSpc>
                <a:spcPct val="100000"/>
              </a:lnSpc>
              <a:spcBef>
                <a:spcPts val="1400"/>
              </a:spcBef>
              <a:buNone/>
            </a:pPr>
            <a:r>
              <a:rPr lang="en-US" sz="1700" dirty="0">
                <a:solidFill>
                  <a:srgbClr val="111111"/>
                </a:solidFill>
                <a:latin typeface="Roboto" panose="02000000000000000000" pitchFamily="2" charset="0"/>
              </a:rPr>
              <a:t>With the techniques and tools learned, we were able to extract the data and obtain the information needed to reach conclusions about launch success rates and which stations experienced the most failures.</a:t>
            </a:r>
          </a:p>
          <a:p>
            <a:pPr marL="0" indent="0">
              <a:lnSpc>
                <a:spcPct val="100000"/>
              </a:lnSpc>
              <a:spcBef>
                <a:spcPts val="1400"/>
              </a:spcBef>
              <a:buNone/>
            </a:pPr>
            <a:r>
              <a:rPr lang="en-US" sz="1700" dirty="0">
                <a:solidFill>
                  <a:srgbClr val="111111"/>
                </a:solidFill>
                <a:latin typeface="Roboto" panose="02000000000000000000" pitchFamily="2" charset="0"/>
              </a:rPr>
              <a:t>The evaluation also studied the correlation between payload and launch success rates.</a:t>
            </a:r>
          </a:p>
          <a:p>
            <a:pPr marL="0" indent="0">
              <a:lnSpc>
                <a:spcPct val="100000"/>
              </a:lnSpc>
              <a:spcBef>
                <a:spcPts val="1400"/>
              </a:spcBef>
              <a:buNone/>
            </a:pPr>
            <a:r>
              <a:rPr lang="en-US" sz="1700" dirty="0">
                <a:solidFill>
                  <a:srgbClr val="111111"/>
                </a:solidFill>
                <a:latin typeface="Roboto" panose="02000000000000000000" pitchFamily="2" charset="0"/>
              </a:rPr>
              <a:t>Finally, evaluations of different predictive models were conducted, showing that all models presented the same accuracy with the same data.</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6600" b="0" i="0" dirty="0">
                <a:solidFill>
                  <a:srgbClr val="111111"/>
                </a:solidFill>
                <a:effectLst/>
                <a:latin typeface="Roboto" panose="02000000000000000000" pitchFamily="2" charset="0"/>
              </a:rPr>
              <a:t>For data collection, API and web scraping techniques were used.</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US" sz="6600" b="0" i="0" dirty="0">
                <a:solidFill>
                  <a:srgbClr val="111111"/>
                </a:solidFill>
                <a:effectLst/>
                <a:latin typeface="Roboto" panose="02000000000000000000" pitchFamily="2" charset="0"/>
              </a:rPr>
              <a:t>The data handling was carried out using tools and libraries of the panda language.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6600" b="0" i="0">
                <a:solidFill>
                  <a:srgbClr val="111111"/>
                </a:solidFill>
                <a:effectLst/>
                <a:latin typeface="Roboto" panose="02000000000000000000" pitchFamily="2" charset="0"/>
              </a:rPr>
              <a:t>The data was collected, normalized, transformed, evaluated, and then with this information, the groupings and classifications were made and the models were built.</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600" b="0" i="0" dirty="0">
                <a:solidFill>
                  <a:srgbClr val="111111"/>
                </a:solidFill>
                <a:effectLst/>
                <a:latin typeface="Roboto" panose="02000000000000000000" pitchFamily="2" charset="0"/>
              </a:rPr>
              <a:t>Data collection was carried out using two widely used techniques, namely APIs and web scraping, to 	obtain information from various online sources.</a:t>
            </a:r>
          </a:p>
          <a:p>
            <a:pPr marL="0" indent="0">
              <a:lnSpc>
                <a:spcPct val="100000"/>
              </a:lnSpc>
              <a:spcBef>
                <a:spcPts val="1400"/>
              </a:spcBef>
              <a:buNone/>
            </a:pPr>
            <a:r>
              <a:rPr lang="en-US" sz="1600" dirty="0">
                <a:solidFill>
                  <a:srgbClr val="111111"/>
                </a:solidFill>
                <a:latin typeface="Roboto" panose="02000000000000000000" pitchFamily="2" charset="0"/>
              </a:rPr>
              <a:t>	</a:t>
            </a:r>
            <a:r>
              <a:rPr lang="en-US" sz="1600" b="0" i="0" dirty="0">
                <a:solidFill>
                  <a:srgbClr val="111111"/>
                </a:solidFill>
                <a:effectLst/>
                <a:latin typeface="Roboto" panose="02000000000000000000" pitchFamily="2" charset="0"/>
              </a:rPr>
              <a:t>The API technique allowed access to the structured data provided by a platform.</a:t>
            </a:r>
            <a:endParaRPr lang="en-US" sz="1600" dirty="0">
              <a:solidFill>
                <a:srgbClr val="111111"/>
              </a:solidFill>
              <a:latin typeface="Roboto" panose="02000000000000000000" pitchFamily="2" charset="0"/>
            </a:endParaRPr>
          </a:p>
          <a:p>
            <a:pPr marL="0" indent="0">
              <a:lnSpc>
                <a:spcPct val="100000"/>
              </a:lnSpc>
              <a:spcBef>
                <a:spcPts val="1400"/>
              </a:spcBef>
              <a:buNone/>
            </a:pPr>
            <a:r>
              <a:rPr lang="en-US" sz="1600" dirty="0">
                <a:solidFill>
                  <a:srgbClr val="111111"/>
                </a:solidFill>
                <a:latin typeface="Roboto" panose="02000000000000000000" pitchFamily="2" charset="0"/>
              </a:rPr>
              <a:t>	</a:t>
            </a:r>
            <a:r>
              <a:rPr lang="en-US" sz="1600" b="0" i="0" dirty="0">
                <a:solidFill>
                  <a:srgbClr val="111111"/>
                </a:solidFill>
                <a:effectLst/>
                <a:latin typeface="Roboto" panose="02000000000000000000" pitchFamily="2" charset="0"/>
              </a:rPr>
              <a:t>The web scraping technique involves extracting data directly from web pages.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b="0" i="0" dirty="0">
                <a:effectLst/>
                <a:latin typeface="system-ui"/>
              </a:rPr>
              <a:t>To make the requested JSON results more consistent, decode the </a:t>
            </a:r>
            <a:r>
              <a:rPr lang="en-US" sz="1600" b="0" i="0" dirty="0" err="1">
                <a:effectLst/>
                <a:latin typeface="system-ui"/>
              </a:rPr>
              <a:t>responde</a:t>
            </a:r>
            <a:r>
              <a:rPr lang="en-US" sz="1600" b="0" i="0" dirty="0">
                <a:effectLst/>
                <a:latin typeface="system-ui"/>
              </a:rPr>
              <a:t> content as a Json and turn it into a pandas </a:t>
            </a:r>
            <a:r>
              <a:rPr lang="en-US" sz="1600" b="0" i="0" dirty="0" err="1">
                <a:effectLst/>
                <a:latin typeface="system-ui"/>
              </a:rPr>
              <a:t>dataframe</a:t>
            </a:r>
            <a:r>
              <a:rPr lang="en-US" sz="1600" b="0" i="0" dirty="0">
                <a:effectLst/>
                <a:latin typeface="system-ui"/>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pPr marL="0" indent="0">
              <a:buNone/>
            </a:pPr>
            <a:endParaRPr lang="en-US" dirty="0"/>
          </a:p>
          <a:p>
            <a:pPr marL="0" indent="0">
              <a:buNone/>
            </a:pPr>
            <a:r>
              <a:rPr lang="en-US" dirty="0" err="1">
                <a:hlinkClick r:id="rId3"/>
              </a:rPr>
              <a:t>Castone</a:t>
            </a:r>
            <a:r>
              <a:rPr lang="en-US" dirty="0">
                <a:hlinkClick r:id="rId3"/>
              </a:rPr>
              <a:t>/1.1 </a:t>
            </a:r>
            <a:r>
              <a:rPr lang="en-US" dirty="0" err="1">
                <a:hlinkClick r:id="rId3"/>
              </a:rPr>
              <a:t>jupyter</a:t>
            </a:r>
            <a:r>
              <a:rPr lang="en-US" dirty="0">
                <a:hlinkClick r:id="rId3"/>
              </a:rPr>
              <a:t>-labs-</a:t>
            </a:r>
            <a:r>
              <a:rPr lang="en-US" dirty="0" err="1">
                <a:hlinkClick r:id="rId3"/>
              </a:rPr>
              <a:t>spacex</a:t>
            </a:r>
            <a:r>
              <a:rPr lang="en-US" dirty="0">
                <a:hlinkClick r:id="rId3"/>
              </a:rPr>
              <a:t>-data-collection-</a:t>
            </a:r>
            <a:r>
              <a:rPr lang="en-US" dirty="0" err="1">
                <a:hlinkClick r:id="rId3"/>
              </a:rPr>
              <a:t>api.ipynb</a:t>
            </a:r>
            <a:r>
              <a:rPr lang="en-US" dirty="0">
                <a:hlinkClick r:id="rId3"/>
              </a:rPr>
              <a:t> at main · </a:t>
            </a:r>
            <a:r>
              <a:rPr lang="en-US" dirty="0" err="1">
                <a:hlinkClick r:id="rId3"/>
              </a:rPr>
              <a:t>blaceta</a:t>
            </a:r>
            <a:r>
              <a:rPr lang="en-US" dirty="0">
                <a:hlinkClick r:id="rId3"/>
              </a:rPr>
              <a:t>/</a:t>
            </a:r>
            <a:r>
              <a:rPr lang="en-US" dirty="0" err="1">
                <a:hlinkClick r:id="rId3"/>
              </a:rPr>
              <a:t>Castone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descr="Escala de tiempo&#10;&#10;El contenido generado por IA puede ser incorrecto.">
            <a:extLst>
              <a:ext uri="{FF2B5EF4-FFF2-40B4-BE49-F238E27FC236}">
                <a16:creationId xmlns:a16="http://schemas.microsoft.com/office/drawing/2014/main" id="{7D40D89D-1602-AD47-DD3B-9EF20C42EA2F}"/>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Lst>
          </a:blip>
          <a:stretch>
            <a:fillRect/>
          </a:stretch>
        </p:blipFill>
        <p:spPr>
          <a:xfrm>
            <a:off x="5759132" y="1792288"/>
            <a:ext cx="5612130" cy="4247196"/>
          </a:xfrm>
          <a:prstGeom prst="rect">
            <a:avLst/>
          </a:prstGeom>
        </p:spPr>
      </p:pic>
      <p:sp>
        <p:nvSpPr>
          <p:cNvPr id="8" name="Rectangle 2">
            <a:extLst>
              <a:ext uri="{FF2B5EF4-FFF2-40B4-BE49-F238E27FC236}">
                <a16:creationId xmlns:a16="http://schemas.microsoft.com/office/drawing/2014/main" id="{5CAC4431-79E9-F106-BC0D-78A07F948F26}"/>
              </a:ext>
            </a:extLst>
          </p:cNvPr>
          <p:cNvSpPr>
            <a:spLocks noChangeArrowheads="1"/>
          </p:cNvSpPr>
          <p:nvPr/>
        </p:nvSpPr>
        <p:spPr bwMode="auto">
          <a:xfrm>
            <a:off x="152400" y="-32266"/>
            <a:ext cx="184731"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90204" pitchFamily="34" charset="0"/>
              </a:defRPr>
            </a:lvl1pPr>
            <a:lvl2pPr eaLnBrk="0" fontAlgn="base" hangingPunct="0">
              <a:spcBef>
                <a:spcPct val="0"/>
              </a:spcBef>
              <a:spcAft>
                <a:spcPct val="0"/>
              </a:spcAft>
              <a:defRPr>
                <a:solidFill>
                  <a:schemeClr val="tx1"/>
                </a:solidFill>
                <a:latin typeface="Arial" panose="020B0604020202090204" pitchFamily="34" charset="0"/>
              </a:defRPr>
            </a:lvl2pPr>
            <a:lvl3pPr eaLnBrk="0" fontAlgn="base" hangingPunct="0">
              <a:spcBef>
                <a:spcPct val="0"/>
              </a:spcBef>
              <a:spcAft>
                <a:spcPct val="0"/>
              </a:spcAft>
              <a:defRPr>
                <a:solidFill>
                  <a:schemeClr val="tx1"/>
                </a:solidFill>
                <a:latin typeface="Arial" panose="020B0604020202090204" pitchFamily="34" charset="0"/>
              </a:defRPr>
            </a:lvl3pPr>
            <a:lvl4pPr eaLnBrk="0" fontAlgn="base" hangingPunct="0">
              <a:spcBef>
                <a:spcPct val="0"/>
              </a:spcBef>
              <a:spcAft>
                <a:spcPct val="0"/>
              </a:spcAft>
              <a:defRPr>
                <a:solidFill>
                  <a:schemeClr val="tx1"/>
                </a:solidFill>
                <a:latin typeface="Arial" panose="020B0604020202090204" pitchFamily="34" charset="0"/>
              </a:defRPr>
            </a:lvl4pPr>
            <a:lvl5pPr eaLnBrk="0" fontAlgn="base" hangingPunct="0">
              <a:spcBef>
                <a:spcPct val="0"/>
              </a:spcBef>
              <a:spcAft>
                <a:spcPct val="0"/>
              </a:spcAft>
              <a:defRPr>
                <a:solidFill>
                  <a:schemeClr val="tx1"/>
                </a:solidFill>
                <a:latin typeface="Arial" panose="020B0604020202090204" pitchFamily="34" charset="0"/>
              </a:defRPr>
            </a:lvl5pPr>
            <a:lvl6pPr eaLnBrk="0" fontAlgn="base" hangingPunct="0">
              <a:spcBef>
                <a:spcPct val="0"/>
              </a:spcBef>
              <a:spcAft>
                <a:spcPct val="0"/>
              </a:spcAft>
              <a:defRPr>
                <a:solidFill>
                  <a:schemeClr val="tx1"/>
                </a:solidFill>
                <a:latin typeface="Arial" panose="020B0604020202090204" pitchFamily="34" charset="0"/>
              </a:defRPr>
            </a:lvl6pPr>
            <a:lvl7pPr eaLnBrk="0" fontAlgn="base" hangingPunct="0">
              <a:spcBef>
                <a:spcPct val="0"/>
              </a:spcBef>
              <a:spcAft>
                <a:spcPct val="0"/>
              </a:spcAft>
              <a:defRPr>
                <a:solidFill>
                  <a:schemeClr val="tx1"/>
                </a:solidFill>
                <a:latin typeface="Arial" panose="020B0604020202090204" pitchFamily="34" charset="0"/>
              </a:defRPr>
            </a:lvl7pPr>
            <a:lvl8pPr eaLnBrk="0" fontAlgn="base" hangingPunct="0">
              <a:spcBef>
                <a:spcPct val="0"/>
              </a:spcBef>
              <a:spcAft>
                <a:spcPct val="0"/>
              </a:spcAft>
              <a:defRPr>
                <a:solidFill>
                  <a:schemeClr val="tx1"/>
                </a:solidFill>
                <a:latin typeface="Arial" panose="020B0604020202090204" pitchFamily="34" charset="0"/>
              </a:defRPr>
            </a:lvl8pPr>
            <a:lvl9pPr eaLnBrk="0" fontAlgn="base" hangingPunct="0">
              <a:spcBef>
                <a:spcPct val="0"/>
              </a:spcBef>
              <a:spcAft>
                <a:spcPct val="0"/>
              </a:spcAft>
              <a:defRPr>
                <a:solidFill>
                  <a:schemeClr val="tx1"/>
                </a:solidFill>
                <a:latin typeface="Arial" panose="020B060402020209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9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1600" b="0" i="0" dirty="0">
                <a:effectLst/>
                <a:latin typeface="system-ui"/>
              </a:rPr>
              <a:t>First, let's perform an HTTP GET method to request the Falcon9 Launch HTML page, as an HTTP response, create a </a:t>
            </a:r>
            <a:r>
              <a:rPr lang="en-US" sz="1600" b="0" i="0" dirty="0" err="1">
                <a:effectLst/>
                <a:latin typeface="system-ui"/>
              </a:rPr>
              <a:t>beautifulsoup</a:t>
            </a:r>
            <a:r>
              <a:rPr lang="en-US" sz="1600" b="0" i="0" dirty="0">
                <a:effectLst/>
                <a:latin typeface="system-ui"/>
              </a:rPr>
              <a:t> object from the html response</a:t>
            </a:r>
          </a:p>
          <a:p>
            <a:pPr marL="0" indent="0">
              <a:lnSpc>
                <a:spcPct val="100000"/>
              </a:lnSpc>
              <a:spcBef>
                <a:spcPts val="1400"/>
              </a:spcBef>
              <a:buNone/>
            </a:pPr>
            <a:endParaRPr lang="en-US" sz="1600" dirty="0">
              <a:solidFill>
                <a:schemeClr val="accent3">
                  <a:lumMod val="25000"/>
                </a:schemeClr>
              </a:solidFill>
              <a:latin typeface="system-u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s-CO" dirty="0" err="1">
                <a:hlinkClick r:id="rId3">
                  <a:extLst>
                    <a:ext uri="{A12FA001-AC4F-418D-AE19-62706E023703}">
                      <ahyp:hlinkClr xmlns:ahyp="http://schemas.microsoft.com/office/drawing/2018/hyperlinkcolor" val="tx"/>
                    </a:ext>
                  </a:extLst>
                </a:hlinkClick>
              </a:rPr>
              <a:t>Castone</a:t>
            </a:r>
            <a:r>
              <a:rPr lang="es-CO" dirty="0">
                <a:hlinkClick r:id="rId3">
                  <a:extLst>
                    <a:ext uri="{A12FA001-AC4F-418D-AE19-62706E023703}">
                      <ahyp:hlinkClr xmlns:ahyp="http://schemas.microsoft.com/office/drawing/2018/hyperlinkcolor" val="tx"/>
                    </a:ext>
                  </a:extLst>
                </a:hlinkClick>
              </a:rPr>
              <a:t>/1.2 </a:t>
            </a:r>
            <a:r>
              <a:rPr lang="es-CO" dirty="0" err="1">
                <a:hlinkClick r:id="rId3">
                  <a:extLst>
                    <a:ext uri="{A12FA001-AC4F-418D-AE19-62706E023703}">
                      <ahyp:hlinkClr xmlns:ahyp="http://schemas.microsoft.com/office/drawing/2018/hyperlinkcolor" val="tx"/>
                    </a:ext>
                  </a:extLst>
                </a:hlinkClick>
              </a:rPr>
              <a:t>jupyter-labs-webscraping.ipynb</a:t>
            </a:r>
            <a:r>
              <a:rPr lang="es-CO" dirty="0">
                <a:hlinkClick r:id="rId3">
                  <a:extLst>
                    <a:ext uri="{A12FA001-AC4F-418D-AE19-62706E023703}">
                      <ahyp:hlinkClr xmlns:ahyp="http://schemas.microsoft.com/office/drawing/2018/hyperlinkcolor" val="tx"/>
                    </a:ext>
                  </a:extLst>
                </a:hlinkClick>
              </a:rPr>
              <a:t> at </a:t>
            </a:r>
            <a:r>
              <a:rPr lang="es-CO" dirty="0" err="1">
                <a:hlinkClick r:id="rId3">
                  <a:extLst>
                    <a:ext uri="{A12FA001-AC4F-418D-AE19-62706E023703}">
                      <ahyp:hlinkClr xmlns:ahyp="http://schemas.microsoft.com/office/drawing/2018/hyperlinkcolor" val="tx"/>
                    </a:ext>
                  </a:extLst>
                </a:hlinkClick>
              </a:rPr>
              <a:t>main</a:t>
            </a:r>
            <a:r>
              <a:rPr lang="es-CO" dirty="0">
                <a:hlinkClick r:id="rId3">
                  <a:extLst>
                    <a:ext uri="{A12FA001-AC4F-418D-AE19-62706E023703}">
                      <ahyp:hlinkClr xmlns:ahyp="http://schemas.microsoft.com/office/drawing/2018/hyperlinkcolor" val="tx"/>
                    </a:ext>
                  </a:extLst>
                </a:hlinkClick>
              </a:rPr>
              <a:t> · </a:t>
            </a:r>
            <a:r>
              <a:rPr lang="es-CO" dirty="0" err="1">
                <a:hlinkClick r:id="rId3">
                  <a:extLst>
                    <a:ext uri="{A12FA001-AC4F-418D-AE19-62706E023703}">
                      <ahyp:hlinkClr xmlns:ahyp="http://schemas.microsoft.com/office/drawing/2018/hyperlinkcolor" val="tx"/>
                    </a:ext>
                  </a:extLst>
                </a:hlinkClick>
              </a:rPr>
              <a:t>blaceta</a:t>
            </a:r>
            <a:r>
              <a:rPr lang="es-CO" dirty="0">
                <a:hlinkClick r:id="rId3">
                  <a:extLst>
                    <a:ext uri="{A12FA001-AC4F-418D-AE19-62706E023703}">
                      <ahyp:hlinkClr xmlns:ahyp="http://schemas.microsoft.com/office/drawing/2018/hyperlinkcolor" val="tx"/>
                    </a:ext>
                  </a:extLst>
                </a:hlinkClick>
              </a:rPr>
              <a:t>/</a:t>
            </a:r>
            <a:r>
              <a:rPr lang="es-CO" dirty="0" err="1">
                <a:hlinkClick r:id="rId3">
                  <a:extLst>
                    <a:ext uri="{A12FA001-AC4F-418D-AE19-62706E023703}">
                      <ahyp:hlinkClr xmlns:ahyp="http://schemas.microsoft.com/office/drawing/2018/hyperlinkcolor" val="tx"/>
                    </a:ext>
                  </a:extLst>
                </a:hlinkClick>
              </a:rPr>
              <a:t>Castone</a:t>
            </a:r>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8" name="Imagen 7" descr="Imagen que contiene Gráfico&#10;&#10;El contenido generado por IA puede ser incorrecto.">
            <a:extLst>
              <a:ext uri="{FF2B5EF4-FFF2-40B4-BE49-F238E27FC236}">
                <a16:creationId xmlns:a16="http://schemas.microsoft.com/office/drawing/2014/main" id="{91CF8699-8663-98A1-D78B-EFF085B4BFD0}"/>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5910262" y="1792287"/>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814</TotalTime>
  <Words>2673</Words>
  <Application>Microsoft Office PowerPoint</Application>
  <PresentationFormat>Panorámica</PresentationFormat>
  <Paragraphs>256</Paragraphs>
  <Slides>50</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50</vt:i4>
      </vt:variant>
    </vt:vector>
  </HeadingPairs>
  <TitlesOfParts>
    <vt:vector size="58" baseType="lpstr">
      <vt:lpstr>Abadi</vt:lpstr>
      <vt:lpstr>Aptos</vt:lpstr>
      <vt:lpstr>Arial</vt:lpstr>
      <vt:lpstr>Calibri</vt:lpstr>
      <vt:lpstr>IBM Plex Mono SemiBold</vt:lpstr>
      <vt:lpstr>Roboto</vt:lpstr>
      <vt:lpstr>system-ui</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Cesar Cervantes</cp:lastModifiedBy>
  <cp:revision>203</cp:revision>
  <dcterms:created xsi:type="dcterms:W3CDTF">2021-04-29T18:58:34Z</dcterms:created>
  <dcterms:modified xsi:type="dcterms:W3CDTF">2025-05-20T01:32:58Z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